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FFCB1-65F9-47E6-87B6-80198509E414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2BBB8-A79B-407A-84B2-006FE5027C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12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B88CB-4933-4A98-A74F-2C8BE6281751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1A61-7C51-4D26-AA04-281A139E125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385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1A61-7C51-4D26-AA04-281A139E125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78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1A61-7C51-4D26-AA04-281A139E125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91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1A61-7C51-4D26-AA04-281A139E125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665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1A61-7C51-4D26-AA04-281A139E1255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73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26A08-1857-4DB1-8450-A9CE3D1E3B25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8F9E5-2F2D-4458-A66E-BF3FA918ADAE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C9800-FD5D-489B-A6C9-A24FAF61D5BA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7DE77-F31A-4213-9DFB-83E68DCEDBA2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1A61-7C51-4D26-AA04-281A139E125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16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1A61-7C51-4D26-AA04-281A139E125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46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1A61-7C51-4D26-AA04-281A139E125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98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21A61-7C51-4D26-AA04-281A139E125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12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9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97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245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4CA72C-3ABE-46DC-8B23-F7872A5F947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6645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6FBF1-D3D8-42C5-8CEC-9F2CF37779F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74714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64B477-211F-4D1B-8A38-40035E58E192}" type="datetime1">
              <a:rPr lang="pl-PL" smtClean="0"/>
              <a:t>2014-10-30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CD6904-1EC1-4683-AC5B-EB2A098C0ED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01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04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1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33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48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65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72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5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06C6A-CFCD-40F6-A644-F844E88974F7}" type="datetimeFigureOut">
              <a:rPr lang="pl-PL" smtClean="0"/>
              <a:t>2014-10-30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D628-CBD6-459A-B159-209131020A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7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5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NAGRODY I WYRÓŻNIENIA </a:t>
            </a:r>
          </a:p>
          <a:p>
            <a:pPr marL="0" indent="0" algn="ctr">
              <a:buNone/>
            </a:pPr>
            <a:r>
              <a:rPr lang="pl-PL" sz="45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ZDOBYTE PRZEZ </a:t>
            </a:r>
          </a:p>
          <a:p>
            <a:pPr marL="0" indent="0" algn="ctr">
              <a:buNone/>
            </a:pPr>
            <a:r>
              <a:rPr lang="pl-PL" sz="45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GMINĘ MĘCINKA</a:t>
            </a:r>
            <a:endParaRPr lang="pl-PL" sz="45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98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altLang="pl-PL" sz="2500" b="1">
                <a:latin typeface="Georgia" pitchFamily="18" charset="0"/>
              </a:rPr>
              <a:t>I MIEJSCE W KRAJU </a:t>
            </a:r>
            <a:br>
              <a:rPr lang="pl-PL" altLang="pl-PL" sz="2500" b="1">
                <a:latin typeface="Georgia" pitchFamily="18" charset="0"/>
              </a:rPr>
            </a:br>
            <a:r>
              <a:rPr lang="pl-PL" altLang="pl-PL" sz="2500" b="1">
                <a:latin typeface="Georgia" pitchFamily="18" charset="0"/>
              </a:rPr>
              <a:t>ZA IMPREZĘ „MUCHOWSKA KOSA”</a:t>
            </a:r>
            <a:br>
              <a:rPr lang="pl-PL" altLang="pl-PL" sz="2500" b="1">
                <a:latin typeface="Georgia" pitchFamily="18" charset="0"/>
              </a:rPr>
            </a:br>
            <a:r>
              <a:rPr lang="pl-PL" altLang="pl-PL" sz="2500" b="1">
                <a:latin typeface="Georgia" pitchFamily="18" charset="0"/>
              </a:rPr>
              <a:t> OSKAR SPORTOWY GMINESS</a:t>
            </a:r>
            <a:br>
              <a:rPr lang="pl-PL" altLang="pl-PL" sz="2500" b="1">
                <a:latin typeface="Georgia" pitchFamily="18" charset="0"/>
              </a:rPr>
            </a:br>
            <a:r>
              <a:rPr lang="pl-PL" altLang="pl-PL" sz="2500" b="1">
                <a:latin typeface="Georgia" pitchFamily="18" charset="0"/>
              </a:rPr>
              <a:t>W KATEGORII IMPREZ REKREACYJNYCH</a:t>
            </a:r>
          </a:p>
        </p:txBody>
      </p:sp>
      <p:pic>
        <p:nvPicPr>
          <p:cNvPr id="104452" name="Picture 4" descr="oskar v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2527146"/>
            <a:ext cx="5112568" cy="41159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79912" y="18608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Garamond" panose="02020404030301010803" pitchFamily="18" charset="0"/>
              </a:rPr>
              <a:t>2008 r.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6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106500" name="Picture 4" descr="tabliczka gminess ko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14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 descr="PICT52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1148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6" descr="PICT52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02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108548" name="Picture 4" descr="WÓ 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106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3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81000" y="2011363"/>
            <a:ext cx="8077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l-PL" altLang="pl-PL" sz="2500" b="1" i="1"/>
              <a:t>Impreza „Muchowska Kosa” znalazła się również </a:t>
            </a:r>
          </a:p>
          <a:p>
            <a:pPr algn="ctr"/>
            <a:r>
              <a:rPr lang="pl-PL" altLang="pl-PL" sz="2500" b="1" i="1"/>
              <a:t>w gronie </a:t>
            </a:r>
            <a:r>
              <a:rPr lang="pl-PL" altLang="pl-PL" sz="2500" b="1" i="1" u="sng"/>
              <a:t>trzech najlepszych dolnośląskich imprez  rakreacyjnych </a:t>
            </a:r>
            <a:r>
              <a:rPr lang="pl-PL" altLang="pl-PL" sz="2500" b="1" i="1"/>
              <a:t>  i  otrzymała  nominację do DOLNOŚLĄSKIEGO KLUCZA SUKCESU.</a:t>
            </a:r>
          </a:p>
        </p:txBody>
      </p:sp>
    </p:spTree>
    <p:extLst>
      <p:ext uri="{BB962C8B-B14F-4D97-AF65-F5344CB8AC3E}">
        <p14:creationId xmlns:p14="http://schemas.microsoft.com/office/powerpoint/2010/main" val="86100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20574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pl-PL" altLang="pl-PL" sz="3000" b="1" i="1"/>
              <a:t>29 miejsce w kraju </a:t>
            </a:r>
            <a:br>
              <a:rPr lang="pl-PL" altLang="pl-PL" sz="3000" b="1" i="1"/>
            </a:br>
            <a:r>
              <a:rPr lang="pl-PL" altLang="pl-PL" sz="3000" b="1" i="1"/>
              <a:t>w rankingu samorządów </a:t>
            </a:r>
            <a:br>
              <a:rPr lang="pl-PL" altLang="pl-PL" sz="3000" b="1" i="1"/>
            </a:br>
            <a:r>
              <a:rPr lang="pl-PL" altLang="pl-PL" sz="3000" b="1" i="1"/>
              <a:t>w kategorii </a:t>
            </a:r>
            <a:br>
              <a:rPr lang="pl-PL" altLang="pl-PL" sz="3000" b="1" i="1"/>
            </a:br>
            <a:r>
              <a:rPr lang="pl-PL" altLang="pl-PL" sz="3000" b="1" i="1"/>
              <a:t>GMINY WIEJSKIE</a:t>
            </a:r>
          </a:p>
        </p:txBody>
      </p:sp>
      <p:pic>
        <p:nvPicPr>
          <p:cNvPr id="114692" name="Picture 4" descr="slm7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96752"/>
            <a:ext cx="3723440" cy="5292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707904" y="32785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Garamond" panose="02020404030301010803" pitchFamily="18" charset="0"/>
              </a:rPr>
              <a:t>2009 r.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6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3524-5BC7-4258-A2C3-6D97641768CA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5820" y="155679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altLang="pl-PL" sz="4000" b="1" dirty="0">
                <a:latin typeface="Garamond" panose="02020404030301010803" pitchFamily="18" charset="0"/>
              </a:rPr>
              <a:t>Gmina Męcinka w czterdziestce spośród 1571 gmin wiejskich           </a:t>
            </a:r>
            <a:r>
              <a:rPr lang="pl-PL" altLang="pl-PL" sz="4000" b="1" dirty="0" smtClean="0">
                <a:latin typeface="Garamond" panose="02020404030301010803" pitchFamily="18" charset="0"/>
              </a:rPr>
              <a:t>     w </a:t>
            </a:r>
            <a:r>
              <a:rPr lang="pl-PL" altLang="pl-PL" sz="4000" b="1" dirty="0">
                <a:latin typeface="Garamond" panose="02020404030301010803" pitchFamily="18" charset="0"/>
              </a:rPr>
              <a:t>Polsce </a:t>
            </a:r>
            <a:br>
              <a:rPr lang="pl-PL" altLang="pl-PL" sz="4000" b="1" dirty="0">
                <a:latin typeface="Garamond" panose="02020404030301010803" pitchFamily="18" charset="0"/>
              </a:rPr>
            </a:br>
            <a:endParaRPr lang="pl-PL" altLang="pl-PL" sz="4000" b="1" dirty="0">
              <a:latin typeface="Garamond" panose="02020404030301010803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3284984"/>
            <a:ext cx="7772400" cy="32432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1800" dirty="0">
                <a:latin typeface="Garamond" panose="02020404030301010803" pitchFamily="18" charset="0"/>
              </a:rPr>
              <a:t>Według rankingu Tygodnika „Wspólnota" gmina Męcinka zajęła 40 miejsce spośród 1571 gmin wiejskich w Polsce w zakresie nakładów na infrastrukturę techniczną ( transport, gospodarka komunalna, gospodarka mieszkaniowa) </a:t>
            </a:r>
            <a:r>
              <a:rPr lang="pl-PL" altLang="pl-PL" sz="1800" dirty="0" smtClean="0">
                <a:latin typeface="Garamond" panose="02020404030301010803" pitchFamily="18" charset="0"/>
              </a:rPr>
              <a:t>         z </a:t>
            </a:r>
            <a:r>
              <a:rPr lang="pl-PL" altLang="pl-PL" sz="1800" dirty="0">
                <a:latin typeface="Garamond" panose="02020404030301010803" pitchFamily="18" charset="0"/>
              </a:rPr>
              <a:t>udziałem dotacji zewnętrznych. Wskaźnik jaki gmina osiągnęła w latach 2008-2010 wyniósł 1149,79 zł na jednego mieszkańca. </a:t>
            </a:r>
          </a:p>
          <a:p>
            <a:pPr>
              <a:lnSpc>
                <a:spcPct val="80000"/>
              </a:lnSpc>
            </a:pPr>
            <a:r>
              <a:rPr lang="pl-PL" altLang="pl-PL" sz="1800" dirty="0">
                <a:latin typeface="Garamond" panose="02020404030301010803" pitchFamily="18" charset="0"/>
              </a:rPr>
              <a:t>Dla porównania w latach 2001-2003 gmina plasowała się na 658 miejscu. </a:t>
            </a:r>
            <a:r>
              <a:rPr lang="pl-PL" altLang="pl-PL" sz="1800" dirty="0" smtClean="0">
                <a:latin typeface="Garamond" panose="02020404030301010803" pitchFamily="18" charset="0"/>
              </a:rPr>
              <a:t>          W </a:t>
            </a:r>
            <a:r>
              <a:rPr lang="pl-PL" altLang="pl-PL" sz="1800" dirty="0">
                <a:latin typeface="Garamond" panose="02020404030301010803" pitchFamily="18" charset="0"/>
              </a:rPr>
              <a:t>przytoczonej czterdziestce występuje tylko 6 gmin z Dolnego Śląska. Ranking nie uwzględnia nakładów na oświatę. </a:t>
            </a:r>
          </a:p>
          <a:p>
            <a:pPr>
              <a:lnSpc>
                <a:spcPct val="80000"/>
              </a:lnSpc>
            </a:pPr>
            <a:r>
              <a:rPr lang="pl-PL" altLang="pl-PL" sz="1800" dirty="0">
                <a:latin typeface="Garamond" panose="02020404030301010803" pitchFamily="18" charset="0"/>
              </a:rPr>
              <a:t>Natomiast bez dotacji zewnętrznych, gmina za lata 2008 – 2010 zajęła 51 miejsce, wydając w przeliczeniu na jednego mieszkańca 773,70 zł. W tym przypadku awans był jeszcze większy, bo aż z 812 miejsca w latach 2001-2003.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23928" y="27092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Garamond" panose="02020404030301010803" pitchFamily="18" charset="0"/>
              </a:rPr>
              <a:t>2011 r.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5CF-E290-4288-9AA9-191C4CA38908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92163" name="Picture 3" descr="miejsce gminy w rankingu do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6E39-F2B8-4E4F-A1D5-FF876BBAAF36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93187" name="Picture 3" descr="gminy Dolnego Śląka w rankingu na inf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7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F187-CD1A-44B9-BF9B-42A2BF8B7808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497887" cy="568801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800" b="1" dirty="0">
                <a:latin typeface="Garamond" panose="02020404030301010803" pitchFamily="18" charset="0"/>
              </a:rPr>
              <a:t>   Nagroda dla Gminy Męcinka za zajęcie III miejsca </a:t>
            </a:r>
            <a:r>
              <a:rPr lang="pl-PL" altLang="pl-PL" sz="2800" b="1" dirty="0" smtClean="0">
                <a:latin typeface="Garamond" panose="02020404030301010803" pitchFamily="18" charset="0"/>
              </a:rPr>
              <a:t> w </a:t>
            </a:r>
            <a:r>
              <a:rPr lang="pl-PL" altLang="pl-PL" sz="2800" b="1" dirty="0">
                <a:latin typeface="Garamond" panose="02020404030301010803" pitchFamily="18" charset="0"/>
              </a:rPr>
              <a:t>regionalnym konkursie „Przyjazna wieś” na najlepszy projekt w zakresie infrastruktury zrealizowany na terenach wiejskich przy wsparciu środków unijnych.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pl-PL" sz="2800" b="1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1800" dirty="0">
                <a:latin typeface="Garamond" panose="02020404030301010803" pitchFamily="18" charset="0"/>
              </a:rPr>
              <a:t>      Komisja konkursowa oceniała projekt pn. „Adaptacja budynku na świetlicę i modernizacja miejsc postojowych oraz chodnika  w Męcince”.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pl-PL" sz="1800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1800" dirty="0">
                <a:latin typeface="Garamond" panose="02020404030301010803" pitchFamily="18" charset="0"/>
              </a:rPr>
              <a:t>       Odnowa wsi Męcinki była jedną z trzech najlepszych projektów z Dolnego Śląska zrealizowanych na terenach wiejskich przy wsparciu środków unijnych.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pl-PL" sz="1800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1800" dirty="0">
                <a:latin typeface="Garamond" panose="02020404030301010803" pitchFamily="18" charset="0"/>
              </a:rPr>
              <a:t>      Pod uwagę brano m.in. cel przedsięwzięcia, politykę równości szans w realizacji projektu, użytkowników powstałej infrastruktury, działania niwelujące dyskryminację społeczną, zastosowanie zasad partycypacyjnych na etapie przygotowania projektu, nawiązanie partnerstwa z organizacjami działającymi na rzecz integracji społecznej, zasięg przedsięwzięcia, zaangażowanie innych osób niż wnioskodawca do realizacji projektu, oddolną inicjatywę oraz współdecydowanie społeczności lokalnej w procesie realizacji projektu.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779912" y="2606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Garamond" panose="02020404030301010803" pitchFamily="18" charset="0"/>
              </a:rPr>
              <a:t>2011 r.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9CF5-5A5F-45C8-A083-7385F253D742}" type="slidenum">
              <a:rPr lang="pl-PL" altLang="pl-PL"/>
              <a:pPr/>
              <a:t>19</a:t>
            </a:fld>
            <a:endParaRPr lang="pl-PL" altLang="pl-PL"/>
          </a:p>
        </p:txBody>
      </p:sp>
      <p:pic>
        <p:nvPicPr>
          <p:cNvPr id="72706" name="Picture 2" descr="dypl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4652963" cy="662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7" name="Picture 3" descr="czek kop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492375"/>
            <a:ext cx="4114800" cy="2147888"/>
          </a:xfrm>
        </p:spPr>
      </p:pic>
    </p:spTree>
    <p:extLst>
      <p:ext uri="{BB962C8B-B14F-4D97-AF65-F5344CB8AC3E}">
        <p14:creationId xmlns:p14="http://schemas.microsoft.com/office/powerpoint/2010/main" val="23107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2400" cy="1182687"/>
          </a:xfrm>
        </p:spPr>
        <p:txBody>
          <a:bodyPr/>
          <a:lstStyle/>
          <a:p>
            <a:r>
              <a:rPr lang="pl-PL" altLang="pl-PL" b="1" dirty="0">
                <a:latin typeface="Times New Roman" pitchFamily="18" charset="0"/>
              </a:rPr>
              <a:t>GMINA MĘCINKA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97200"/>
            <a:ext cx="9467850" cy="1752600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tx1"/>
                </a:solidFill>
                <a:latin typeface="Times New Roman" pitchFamily="18" charset="0"/>
              </a:rPr>
              <a:t>NAJBARDZIEJ GOSPODARNA GMINA WIEJSKA </a:t>
            </a:r>
          </a:p>
          <a:p>
            <a:r>
              <a:rPr lang="pl-PL" altLang="pl-PL" sz="2800" b="1" dirty="0">
                <a:solidFill>
                  <a:schemeClr val="tx1"/>
                </a:solidFill>
                <a:latin typeface="Times New Roman" pitchFamily="18" charset="0"/>
              </a:rPr>
              <a:t>W WOJEWÓDZTWIE DOLNOŚLĄSKIM</a:t>
            </a:r>
          </a:p>
          <a:p>
            <a:r>
              <a:rPr lang="pl-PL" altLang="pl-PL" sz="2800" b="1" dirty="0">
                <a:solidFill>
                  <a:schemeClr val="tx1"/>
                </a:solidFill>
                <a:latin typeface="Times New Roman" pitchFamily="18" charset="0"/>
              </a:rPr>
              <a:t>W 2005 ROKU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267744" y="40466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Garamond" panose="02020404030301010803" pitchFamily="18" charset="0"/>
              </a:rPr>
              <a:t>2005 rok</a:t>
            </a:r>
            <a:endParaRPr lang="pl-PL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1397" y="1412776"/>
            <a:ext cx="7702550" cy="151923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pl-PL" sz="2800" dirty="0"/>
              <a:t>  </a:t>
            </a:r>
            <a:r>
              <a:rPr lang="pl-PL" sz="2800" b="1" dirty="0">
                <a:latin typeface="Garamond" panose="02020404030301010803" pitchFamily="18" charset="0"/>
              </a:rPr>
              <a:t>Udział w gali VII edycji Rankingu Filary Polskiej Gospodarki w kategorii „Samorządowy </a:t>
            </a:r>
            <a:r>
              <a:rPr lang="pl-PL" sz="2800" b="1" dirty="0" err="1">
                <a:latin typeface="Garamond" panose="02020404030301010803" pitchFamily="18" charset="0"/>
              </a:rPr>
              <a:t>Meneger</a:t>
            </a:r>
            <a:r>
              <a:rPr lang="pl-PL" sz="2800" b="1" dirty="0">
                <a:latin typeface="Garamond" panose="02020404030301010803" pitchFamily="18" charset="0"/>
              </a:rPr>
              <a:t> Regionu” we Wrocławiu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68313" y="3644900"/>
            <a:ext cx="37433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/>
              <a:t> 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5960" y="3624262"/>
            <a:ext cx="4176712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 dirty="0"/>
              <a:t>   </a:t>
            </a:r>
            <a:r>
              <a:rPr lang="pl-PL" sz="2000" dirty="0">
                <a:latin typeface="Garamond" panose="02020404030301010803" pitchFamily="18" charset="0"/>
              </a:rPr>
              <a:t>Gmina Męcinka była wśród 10 gmin z Województwa Dolnośląskiego, które uzyskały wyróżnione poprzez uzyskanie nominacji.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6904-1EC1-4683-AC5B-EB2A098C0EDC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8" name="Picture 4" descr="galawrocla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3356992"/>
            <a:ext cx="4032250" cy="2686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203848" y="4046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Garamond" panose="02020404030301010803" pitchFamily="18" charset="0"/>
              </a:rPr>
              <a:t>2012 r.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02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6475" y="1087281"/>
            <a:ext cx="7125112" cy="234171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2400" b="1" dirty="0"/>
              <a:t>R</a:t>
            </a:r>
            <a:r>
              <a:rPr lang="pl-PL" sz="2400" b="1" dirty="0" smtClean="0"/>
              <a:t>zeczpospolita lokalna</a:t>
            </a:r>
          </a:p>
          <a:p>
            <a:pPr marL="0" indent="0" algn="ctr">
              <a:buNone/>
            </a:pPr>
            <a:r>
              <a:rPr lang="pl-PL" sz="2400" b="1" dirty="0" smtClean="0"/>
              <a:t>Sejm społeczników, bojowników i ekspertów w Warszawie</a:t>
            </a:r>
          </a:p>
          <a:p>
            <a:pPr marL="0" indent="0" algn="ctr">
              <a:buNone/>
            </a:pPr>
            <a:endParaRPr lang="pl-PL" sz="2400" b="1" dirty="0" smtClean="0"/>
          </a:p>
          <a:p>
            <a:pPr marL="0" indent="0" algn="ctr">
              <a:buNone/>
            </a:pPr>
            <a:r>
              <a:rPr lang="pl-PL" sz="2400" b="1" dirty="0" smtClean="0"/>
              <a:t>Patronat honorowy nad wydarzeniem objął Prezydent RP</a:t>
            </a:r>
          </a:p>
          <a:p>
            <a:pPr marL="0" indent="0" algn="ctr">
              <a:buNone/>
            </a:pPr>
            <a:r>
              <a:rPr lang="pl-PL" sz="2400" b="1" dirty="0" smtClean="0"/>
              <a:t>Patronat medialny sprawowała Telewizja Polska</a:t>
            </a:r>
            <a:endParaRPr lang="pl-PL" sz="2400" b="1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86475" y="4509120"/>
            <a:ext cx="71251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endParaRPr lang="pl-PL" b="1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83568" y="3429000"/>
            <a:ext cx="7125112" cy="234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dirty="0">
                <a:latin typeface="Garamond" panose="02020404030301010803" pitchFamily="18" charset="0"/>
              </a:rPr>
              <a:t>Męcinka, jako jedyna gmina z terenu województwa reprezentowała Dolny Śląsk podczas przedsięwzięcia, które odbyło się na Uniwersytecie im. Kardynała Wyszyńskiego </a:t>
            </a:r>
            <a:r>
              <a:rPr lang="pl-PL" sz="1400" b="1" dirty="0" smtClean="0">
                <a:latin typeface="Garamond" panose="02020404030301010803" pitchFamily="18" charset="0"/>
              </a:rPr>
              <a:t>                w </a:t>
            </a:r>
            <a:r>
              <a:rPr lang="pl-PL" sz="1400" b="1" dirty="0">
                <a:latin typeface="Garamond" panose="02020404030301010803" pitchFamily="18" charset="0"/>
              </a:rPr>
              <a:t>Warszawie.</a:t>
            </a:r>
          </a:p>
          <a:p>
            <a:pPr marL="0" indent="0">
              <a:buNone/>
            </a:pPr>
            <a:endParaRPr lang="pl-PL" sz="1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pl-PL" sz="1400" b="1" dirty="0">
                <a:latin typeface="Garamond" panose="02020404030301010803" pitchFamily="18" charset="0"/>
              </a:rPr>
              <a:t>Ogółem z terenu Polski udział wzięło 12 gmin. Męcinkę zaproszono z uwagi na pozytywny wizerunek w skali ogólnopolskiej (w aspekcie rozwoju gospodarczego oraz władzy gminy) oraz istniejący potencjał ludzki.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21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216883" y="3326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Garamond" panose="02020404030301010803" pitchFamily="18" charset="0"/>
              </a:rPr>
              <a:t>2012 r.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" y="579797"/>
            <a:ext cx="8229600" cy="1143000"/>
          </a:xfrm>
        </p:spPr>
        <p:txBody>
          <a:bodyPr/>
          <a:lstStyle/>
          <a:p>
            <a:r>
              <a:rPr lang="pl-PL" dirty="0" smtClean="0"/>
              <a:t>Laur gospodarności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/>
              <a:t>Gmina Męcinka znalazła </a:t>
            </a:r>
            <a:r>
              <a:rPr lang="pl-PL" sz="2000" dirty="0"/>
              <a:t>się w </a:t>
            </a:r>
            <a:r>
              <a:rPr lang="pl-PL" sz="2000" dirty="0" smtClean="0"/>
              <a:t>dziesiątce gmin-laureatów </a:t>
            </a:r>
            <a:r>
              <a:rPr lang="pl-PL" sz="2000" dirty="0"/>
              <a:t>z całego kraju do nagrody głównej konkursu "Laur gospodarności" </a:t>
            </a:r>
            <a:r>
              <a:rPr lang="pl-PL" sz="2000" dirty="0" smtClean="0"/>
              <a:t>w </a:t>
            </a:r>
            <a:r>
              <a:rPr lang="pl-PL" sz="2000" dirty="0"/>
              <a:t>kategorii "Rozwój infrastruktury </a:t>
            </a:r>
            <a:r>
              <a:rPr lang="pl-PL" sz="2000" dirty="0" smtClean="0"/>
              <a:t>technicznej”.</a:t>
            </a:r>
          </a:p>
          <a:p>
            <a:pPr marL="0" indent="0" algn="ctr">
              <a:buNone/>
            </a:pPr>
            <a:r>
              <a:rPr lang="pl-PL" sz="2000" dirty="0"/>
              <a:t>Konkurs zorganizowany został przez Fundację Europejski Fundusz Rozwoju Wsi Polskiej pod honorowym patronatem Jerzego Buzka - Przewodniczącego Parlamentu Europejskiego oraz Marka Sawickiego - Ministra Rolnictwa </a:t>
            </a:r>
            <a:r>
              <a:rPr lang="pl-PL" sz="2000" dirty="0" smtClean="0"/>
              <a:t>             i </a:t>
            </a:r>
            <a:r>
              <a:rPr lang="pl-PL" sz="2000" dirty="0"/>
              <a:t>Rozwoju Wsi. </a:t>
            </a:r>
          </a:p>
        </p:txBody>
      </p:sp>
      <p:pic>
        <p:nvPicPr>
          <p:cNvPr id="7170" name="Picture 2" descr="C:\Users\arleta\Downloads\phoca_thumb_l_nominac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888432" cy="26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311860" y="2606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Garamond" panose="02020404030301010803" pitchFamily="18" charset="0"/>
              </a:rPr>
              <a:t>2010 r.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41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4000" b="1" dirty="0" smtClean="0">
                <a:latin typeface="Garamond" panose="02020404030301010803" pitchFamily="18" charset="0"/>
              </a:rPr>
              <a:t>Ranking Samorządów Rzeczpospolitej w Warszawie</a:t>
            </a:r>
          </a:p>
          <a:p>
            <a:pPr marL="0" indent="0">
              <a:buNone/>
            </a:pPr>
            <a:endParaRPr lang="pl-PL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Garamond" panose="02020404030301010803" pitchFamily="18" charset="0"/>
              </a:rPr>
              <a:t>Od </a:t>
            </a:r>
            <a:r>
              <a:rPr lang="pl-PL" dirty="0">
                <a:latin typeface="Garamond" panose="02020404030301010803" pitchFamily="18" charset="0"/>
              </a:rPr>
              <a:t>dziewięciu lat Kapituła dziennika wybiera najlepsze miasta i gminy tworząc „Ranking Samorządów </a:t>
            </a:r>
            <a:r>
              <a:rPr lang="pl-PL" dirty="0" err="1">
                <a:latin typeface="Garamond" panose="02020404030301010803" pitchFamily="18" charset="0"/>
              </a:rPr>
              <a:t>Rz</a:t>
            </a:r>
            <a:r>
              <a:rPr lang="pl-PL" dirty="0">
                <a:latin typeface="Garamond" panose="02020404030301010803" pitchFamily="18" charset="0"/>
              </a:rPr>
              <a:t>”. Na czele komisji stoi </a:t>
            </a:r>
            <a:r>
              <a:rPr lang="pl-PL" dirty="0" smtClean="0">
                <a:latin typeface="Garamond" panose="02020404030301010803" pitchFamily="18" charset="0"/>
              </a:rPr>
              <a:t>prof. Jerzy Buzek.</a:t>
            </a:r>
          </a:p>
          <a:p>
            <a:pPr marL="0" indent="0">
              <a:buNone/>
            </a:pPr>
            <a:r>
              <a:rPr lang="pl-PL" dirty="0">
                <a:latin typeface="Garamond" panose="02020404030301010803" pitchFamily="18" charset="0"/>
              </a:rPr>
              <a:t>Samorządy, w tym 1576 gmin wiejskich, oceniane były w dwóch etapach. Pierwszy przeprowadzony został na podstawie danych z Ministerstwa Finansów. Wyłonionych zostało 564 samorządy, które zostały zakwalifikowane do drugiego etapu i jednocześnie zaproszone do wypełnienia ankiety m.in. na temat współpracy z organizacjami pozarządowymi, promocji gminy, zagospodarowania przestrzennego</a:t>
            </a:r>
            <a:r>
              <a:rPr lang="pl-PL" dirty="0" smtClean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pl-PL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Garamond" panose="02020404030301010803" pitchFamily="18" charset="0"/>
              </a:rPr>
              <a:t>W przedmiotowym rankingu gmina Męcinka zajęła wysokie 52 miejsce, na 1576 gmin wiejskich w Polsce i 4 w województwie dolnośląskim</a:t>
            </a:r>
            <a:r>
              <a:rPr lang="pl-PL" b="1" dirty="0" smtClean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pl-PL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pl-PL" dirty="0">
                <a:latin typeface="Garamond" panose="02020404030301010803" pitchFamily="18" charset="0"/>
              </a:rPr>
              <a:t>Podczas uroczystej g</a:t>
            </a:r>
            <a:r>
              <a:rPr lang="pl-PL" dirty="0" smtClean="0">
                <a:latin typeface="Garamond" panose="02020404030301010803" pitchFamily="18" charset="0"/>
              </a:rPr>
              <a:t>ali obecni </a:t>
            </a:r>
            <a:r>
              <a:rPr lang="pl-PL" dirty="0">
                <a:latin typeface="Garamond" panose="02020404030301010803" pitchFamily="18" charset="0"/>
              </a:rPr>
              <a:t>byli prof. Jerzy Buzek oraz Elżbieta Bieńkowska Minister Rozwoju Regionalnego.</a:t>
            </a:r>
          </a:p>
          <a:p>
            <a:pPr marL="0" indent="0">
              <a:buNone/>
            </a:pPr>
            <a:endParaRPr lang="pl-PL" dirty="0">
              <a:latin typeface="Garamond" panose="02020404030301010803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203848" y="28181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Garamond" panose="02020404030301010803" pitchFamily="18" charset="0"/>
              </a:rPr>
              <a:t>2013 r. </a:t>
            </a:r>
            <a:endParaRPr lang="pl-PL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0" name="Picture 2" descr="C:\Documents and Settings\arleta\Pulpit\na www\miniatur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3" y="404664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l-PL" dirty="0" smtClean="0"/>
              <a:t>28 sierpnia 2014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/>
              <a:t>Odbiór wyróżnienia dla Gminy Męcinka na </a:t>
            </a:r>
            <a:r>
              <a:rPr lang="pl-PL" sz="2000" b="1" dirty="0"/>
              <a:t>Zamku Królewskim w </a:t>
            </a:r>
            <a:r>
              <a:rPr lang="pl-PL" sz="2000" b="1" dirty="0" smtClean="0"/>
              <a:t>Warszawie</a:t>
            </a:r>
            <a:endParaRPr lang="pl-PL" sz="2000" b="1" dirty="0"/>
          </a:p>
          <a:p>
            <a:pPr marL="0" indent="0">
              <a:buNone/>
            </a:pPr>
            <a:endParaRPr lang="pl-PL" sz="1500" dirty="0" smtClean="0"/>
          </a:p>
          <a:p>
            <a:pPr marL="0" indent="0">
              <a:buNone/>
            </a:pPr>
            <a:r>
              <a:rPr lang="pl-PL" sz="1500" dirty="0" smtClean="0"/>
              <a:t>Gmina </a:t>
            </a:r>
            <a:r>
              <a:rPr lang="pl-PL" sz="1500" dirty="0"/>
              <a:t>Męcinka wzięła udział w prestiżowym konkursie ogólnopolskim „Modernizacja Roku”.</a:t>
            </a:r>
            <a:br>
              <a:rPr lang="pl-PL" sz="1500" dirty="0"/>
            </a:br>
            <a:r>
              <a:rPr lang="pl-PL" sz="1500" dirty="0" smtClean="0"/>
              <a:t>Do konkursu zgłosiło się 932 inwestycje. Gminny </a:t>
            </a:r>
            <a:r>
              <a:rPr lang="pl-PL" sz="1500" dirty="0"/>
              <a:t>obiekt </a:t>
            </a:r>
            <a:r>
              <a:rPr lang="pl-PL" sz="1500" dirty="0" err="1"/>
              <a:t>kulturalno</a:t>
            </a:r>
            <a:r>
              <a:rPr lang="pl-PL" sz="1500" dirty="0"/>
              <a:t> – edukacyjny w Męcince (GOKE</a:t>
            </a:r>
            <a:r>
              <a:rPr lang="pl-PL" sz="1500" dirty="0" smtClean="0"/>
              <a:t>)       w </a:t>
            </a:r>
            <a:r>
              <a:rPr lang="pl-PL" sz="1500" dirty="0"/>
              <a:t>efekcie znalazł się </a:t>
            </a:r>
            <a:r>
              <a:rPr lang="pl-PL" sz="1500" dirty="0" smtClean="0"/>
              <a:t>wśród </a:t>
            </a:r>
            <a:r>
              <a:rPr lang="pl-PL" sz="1500" dirty="0"/>
              <a:t>62 finalistów w kategorii „obiekt kulturalno- edukacyjny”. </a:t>
            </a:r>
            <a:endParaRPr lang="pl-PL" sz="1500" dirty="0" smtClean="0"/>
          </a:p>
          <a:p>
            <a:pPr marL="0" indent="0">
              <a:buNone/>
            </a:pPr>
            <a:endParaRPr lang="pl-PL" sz="1500" dirty="0" smtClean="0"/>
          </a:p>
          <a:p>
            <a:pPr marL="0" indent="0">
              <a:buNone/>
            </a:pPr>
            <a:r>
              <a:rPr lang="pl-PL" sz="1500" dirty="0" smtClean="0"/>
              <a:t>Patronat </a:t>
            </a:r>
            <a:r>
              <a:rPr lang="pl-PL" sz="1500" dirty="0"/>
              <a:t>merytoryczny nad konkursem sprawowało Ministerstwo Nauki i Szkolnictwa Wyższego, </a:t>
            </a:r>
            <a:r>
              <a:rPr lang="pl-PL" sz="1500" dirty="0" smtClean="0"/>
              <a:t>             a </a:t>
            </a:r>
            <a:r>
              <a:rPr lang="pl-PL" sz="1500" dirty="0"/>
              <a:t>nagrody wręczał m.in. Olgierd Dziekoński Sekretarz Stanu Kancelarii Prezydenta Rzeczpospolitej Polskiej. Inwestycję w Męcince oglądała i oceniała komisja ekspertów z Warszawy. </a:t>
            </a:r>
            <a:endParaRPr lang="pl-PL" sz="1500" dirty="0" smtClean="0"/>
          </a:p>
          <a:p>
            <a:pPr marL="0" indent="0">
              <a:buNone/>
            </a:pPr>
            <a:endParaRPr lang="pl-PL" sz="1500" dirty="0" smtClean="0"/>
          </a:p>
          <a:p>
            <a:pPr marL="0" indent="0">
              <a:buNone/>
            </a:pPr>
            <a:r>
              <a:rPr lang="pl-PL" sz="1500" dirty="0" smtClean="0"/>
              <a:t>Pod </a:t>
            </a:r>
            <a:r>
              <a:rPr lang="pl-PL" sz="1500" dirty="0"/>
              <a:t>uwagę brane było stosowanie rozwiązań technicznych, technologicznych, materiałowych </a:t>
            </a:r>
            <a:r>
              <a:rPr lang="pl-PL" sz="1500" dirty="0" smtClean="0"/>
              <a:t>                    i </a:t>
            </a:r>
            <a:r>
              <a:rPr lang="pl-PL" sz="1500" dirty="0"/>
              <a:t>organizacyjnych, zastosowanie rozwiązań </a:t>
            </a:r>
            <a:r>
              <a:rPr lang="pl-PL" sz="1500" dirty="0" err="1"/>
              <a:t>architektoniczno</a:t>
            </a:r>
            <a:r>
              <a:rPr lang="pl-PL" sz="1500" dirty="0"/>
              <a:t> – użytkowych, wysokie efekty ekologiczne oraz dostosowanie dla osób niepełnosprawnych.</a:t>
            </a:r>
          </a:p>
          <a:p>
            <a:pPr marL="0" indent="0">
              <a:buNone/>
            </a:pPr>
            <a:endParaRPr lang="pl-PL" sz="1500" dirty="0"/>
          </a:p>
        </p:txBody>
      </p:sp>
      <p:pic>
        <p:nvPicPr>
          <p:cNvPr id="1026" name="Picture 2" descr="C:\Users\arleta\Desktop\modernizacja roku\modernizacja ro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odernizacja roku - dypl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53169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rleta\Desktop\modernizacja roku\modernizacja roku_miniatur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38" y="2060848"/>
            <a:ext cx="3732923" cy="27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altLang="pl-PL" b="1" dirty="0">
                <a:latin typeface="Times New Roman" pitchFamily="18" charset="0"/>
              </a:rPr>
              <a:t>2005 r.</a:t>
            </a:r>
            <a:r>
              <a:rPr lang="pl-PL" altLang="pl-PL" dirty="0">
                <a:latin typeface="Times New Roman" pitchFamily="18" charset="0"/>
              </a:rPr>
              <a:t> - nominacja. </a:t>
            </a:r>
          </a:p>
          <a:p>
            <a:pPr algn="ctr">
              <a:buFontTx/>
              <a:buNone/>
            </a:pPr>
            <a:r>
              <a:rPr lang="pl-PL" altLang="pl-PL" b="1" dirty="0">
                <a:latin typeface="Times New Roman" pitchFamily="18" charset="0"/>
              </a:rPr>
              <a:t>2006 r.</a:t>
            </a:r>
            <a:r>
              <a:rPr lang="pl-PL" altLang="pl-PL" dirty="0">
                <a:latin typeface="Times New Roman" pitchFamily="18" charset="0"/>
              </a:rPr>
              <a:t> - główna nagroda w kategorii "</a:t>
            </a:r>
            <a:r>
              <a:rPr lang="pl-PL" altLang="pl-PL" b="1" dirty="0">
                <a:latin typeface="Times New Roman" pitchFamily="18" charset="0"/>
              </a:rPr>
              <a:t>Najbardziej gospodarna gmina wiejska</a:t>
            </a:r>
            <a:r>
              <a:rPr lang="pl-PL" altLang="pl-PL" dirty="0">
                <a:latin typeface="Times New Roman" pitchFamily="18" charset="0"/>
              </a:rPr>
              <a:t>".</a:t>
            </a:r>
          </a:p>
          <a:p>
            <a:pPr algn="ctr">
              <a:buFontTx/>
              <a:buNone/>
            </a:pPr>
            <a:endParaRPr lang="pl-PL" altLang="pl-PL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pl-PL" altLang="pl-PL" b="1" dirty="0">
                <a:latin typeface="Times New Roman" pitchFamily="18" charset="0"/>
              </a:rPr>
              <a:t>Zbigniew </a:t>
            </a:r>
            <a:r>
              <a:rPr lang="pl-PL" altLang="pl-PL" b="1" dirty="0" err="1">
                <a:latin typeface="Times New Roman" pitchFamily="18" charset="0"/>
              </a:rPr>
              <a:t>Przychodzeń</a:t>
            </a:r>
            <a:r>
              <a:rPr lang="pl-PL" altLang="pl-PL" dirty="0">
                <a:latin typeface="Times New Roman" pitchFamily="18" charset="0"/>
              </a:rPr>
              <a:t> we Wrocławskiej Operze odebrał </a:t>
            </a:r>
            <a:r>
              <a:rPr lang="pl-PL" altLang="pl-PL" b="1" u="sng" dirty="0">
                <a:latin typeface="Times New Roman" pitchFamily="18" charset="0"/>
              </a:rPr>
              <a:t>Dolnośląski Klucz Sukcesu</a:t>
            </a:r>
            <a:r>
              <a:rPr lang="pl-PL" altLang="pl-PL" dirty="0">
                <a:latin typeface="Times New Roman" pitchFamily="18" charset="0"/>
              </a:rPr>
              <a:t> za rok 2005 przyznany przez Stowarzyszenie na Rzecz Promocji Dolnego Śląska.  </a:t>
            </a:r>
          </a:p>
        </p:txBody>
      </p:sp>
    </p:spTree>
    <p:extLst>
      <p:ext uri="{BB962C8B-B14F-4D97-AF65-F5344CB8AC3E}">
        <p14:creationId xmlns:p14="http://schemas.microsoft.com/office/powerpoint/2010/main" val="45603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59817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Osiągnięcie historyczne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339975" y="1412875"/>
            <a:ext cx="43910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10 czerwiec 2006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441971" y="5373216"/>
            <a:ext cx="6193383" cy="100853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pl-P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Dolnośląski Klucz Sukcesu dla Gminy Męcinka</a:t>
            </a:r>
          </a:p>
        </p:txBody>
      </p:sp>
      <p:pic>
        <p:nvPicPr>
          <p:cNvPr id="3084" name="Picture 12" descr="klu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700213"/>
            <a:ext cx="2386012" cy="345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03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 animBg="1"/>
      <p:bldP spid="30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algn="l"/>
            <a:r>
              <a:rPr lang="pl-PL" altLang="pl-PL" sz="4000" b="1" i="1" dirty="0">
                <a:latin typeface="Times New Roman" pitchFamily="18" charset="0"/>
              </a:rPr>
              <a:t>X Finał Dolnośląskiego Klucza Sukcesu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b="1" i="1" dirty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pl-PL" altLang="pl-PL" b="1" i="1" dirty="0">
                <a:latin typeface="Times New Roman" pitchFamily="18" charset="0"/>
              </a:rPr>
              <a:t>Wyróżnienie regionalne przyznawane najwybitniejszym osobistościom, </a:t>
            </a:r>
            <a:r>
              <a:rPr lang="pl-PL" altLang="pl-PL" b="1" i="1" u="sng" dirty="0">
                <a:latin typeface="Times New Roman" pitchFamily="18" charset="0"/>
              </a:rPr>
              <a:t>najgospodarniejszym gminom</a:t>
            </a:r>
            <a:r>
              <a:rPr lang="pl-PL" altLang="pl-PL" b="1" i="1" dirty="0">
                <a:latin typeface="Times New Roman" pitchFamily="18" charset="0"/>
              </a:rPr>
              <a:t>, najlepszym firmom, wybitnym, jednostkom kultury            i sztuki przez największe autorytety                 w dziedzinie gospodarki, ekonomii, kultury         i sztuki.</a:t>
            </a:r>
          </a:p>
        </p:txBody>
      </p:sp>
    </p:spTree>
    <p:extLst>
      <p:ext uri="{BB962C8B-B14F-4D97-AF65-F5344CB8AC3E}">
        <p14:creationId xmlns:p14="http://schemas.microsoft.com/office/powerpoint/2010/main" val="6043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5127" name="Picture 7" descr="PICT568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76250"/>
            <a:ext cx="3744912" cy="280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 descr="PICT568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3573463"/>
            <a:ext cx="2701925" cy="302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4" name="Picture 14" descr="PICT56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4676775" cy="648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3600" b="1" u="sng" dirty="0">
                <a:latin typeface="Times New Roman" pitchFamily="18" charset="0"/>
              </a:rPr>
              <a:t>W ocenie były brane pod uwagę 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altLang="pl-PL" sz="2800" dirty="0">
                <a:latin typeface="Times New Roman" pitchFamily="18" charset="0"/>
              </a:rPr>
              <a:t>Dynamika wzrostu dochodów </a:t>
            </a:r>
            <a:r>
              <a:rPr lang="pl-PL" altLang="pl-PL" sz="2800" dirty="0" smtClean="0">
                <a:latin typeface="Times New Roman" pitchFamily="18" charset="0"/>
              </a:rPr>
              <a:t>własnych.</a:t>
            </a:r>
            <a:endParaRPr lang="pl-PL" altLang="pl-PL" sz="2800" dirty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pl-PL" altLang="pl-PL" sz="2800" dirty="0">
                <a:latin typeface="Times New Roman" pitchFamily="18" charset="0"/>
              </a:rPr>
              <a:t>Udział wydatków inwestycyjnych                              w wydatkach budżetu </a:t>
            </a:r>
            <a:r>
              <a:rPr lang="pl-PL" altLang="pl-PL" sz="2800" dirty="0" smtClean="0">
                <a:latin typeface="Times New Roman" pitchFamily="18" charset="0"/>
              </a:rPr>
              <a:t>gminy.</a:t>
            </a:r>
            <a:endParaRPr lang="pl-PL" altLang="pl-PL" sz="2800" dirty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pl-PL" altLang="pl-PL" sz="2800" dirty="0">
                <a:latin typeface="Times New Roman" pitchFamily="18" charset="0"/>
              </a:rPr>
              <a:t>Aktywność władz gminy w pozyskiwaniu zewnętrznych środków finansowych na inwestycje gminne, w pozyskiwaniu inwestorów oraz przygotowaniu infrastruktury pod </a:t>
            </a:r>
            <a:r>
              <a:rPr lang="pl-PL" altLang="pl-PL" sz="2800" dirty="0" smtClean="0">
                <a:latin typeface="Times New Roman" pitchFamily="18" charset="0"/>
              </a:rPr>
              <a:t>inwestycje.</a:t>
            </a:r>
            <a:endParaRPr lang="pl-PL" altLang="pl-PL" sz="2800" dirty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pl-PL" altLang="pl-PL" sz="2800" dirty="0">
                <a:latin typeface="Times New Roman" pitchFamily="18" charset="0"/>
              </a:rPr>
              <a:t>Działalność promocyjna gminy i współpraca              z podmiotami </a:t>
            </a:r>
            <a:r>
              <a:rPr lang="pl-PL" altLang="pl-PL" sz="2800" dirty="0" smtClean="0">
                <a:latin typeface="Times New Roman" pitchFamily="18" charset="0"/>
              </a:rPr>
              <a:t>gospodarczymi.</a:t>
            </a:r>
            <a:endParaRPr lang="pl-PL" altLang="pl-PL" sz="2800" dirty="0"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pl-PL" altLang="pl-PL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pl-PL" altLang="pl-PL" sz="2800" dirty="0"/>
          </a:p>
        </p:txBody>
      </p:sp>
    </p:spTree>
    <p:extLst>
      <p:ext uri="{BB962C8B-B14F-4D97-AF65-F5344CB8AC3E}">
        <p14:creationId xmlns:p14="http://schemas.microsoft.com/office/powerpoint/2010/main" val="26767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229600" cy="62642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800" dirty="0"/>
              <a:t>    </a:t>
            </a:r>
            <a:r>
              <a:rPr lang="pl-PL" altLang="pl-PL" sz="2800" dirty="0">
                <a:latin typeface="Times New Roman" pitchFamily="18" charset="0"/>
              </a:rPr>
              <a:t>Wśród nominatów w tej kategorii znalazły się również  gminy Stare Bogaczowice (powiat wałbrzyski) i Święta Katarzyna (powiat wrocławski).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800" dirty="0">
                <a:latin typeface="Times New Roman" pitchFamily="18" charset="0"/>
              </a:rPr>
              <a:t>    Kapituła X edycji </a:t>
            </a:r>
            <a:r>
              <a:rPr lang="pl-PL" altLang="pl-PL" sz="2800" b="1" dirty="0">
                <a:latin typeface="Times New Roman" pitchFamily="18" charset="0"/>
              </a:rPr>
              <a:t>Dolnośląskiego Klucza Sukcesu</a:t>
            </a:r>
            <a:r>
              <a:rPr lang="pl-PL" altLang="pl-PL" sz="2800" dirty="0">
                <a:latin typeface="Times New Roman" pitchFamily="18" charset="0"/>
              </a:rPr>
              <a:t> doceniła przede wszystkim wzrost nakładów na zadania inwestycyjne, które w 2005r. przekroczyły 40% budżetu gminy, a w 2006 przekroczą 45,2%. Podkreślano również fakt, że w ciągu ostatnich trzech lat budżet gminy wzrósł o ponad 100%. "</a:t>
            </a:r>
            <a:r>
              <a:rPr lang="pl-PL" altLang="pl-PL" sz="2800" b="1" i="1" dirty="0">
                <a:latin typeface="Times New Roman" pitchFamily="18" charset="0"/>
              </a:rPr>
              <a:t>Samorząd gminy Męcinka skutecznie pozyskuje  środki zewnętrzne zarówno z programów krajowych jak </a:t>
            </a:r>
            <a:r>
              <a:rPr lang="pl-PL" altLang="pl-PL" sz="2800" b="1" i="1" dirty="0" smtClean="0">
                <a:latin typeface="Times New Roman" pitchFamily="18" charset="0"/>
              </a:rPr>
              <a:t>      i </a:t>
            </a:r>
            <a:r>
              <a:rPr lang="pl-PL" altLang="pl-PL" sz="2800" b="1" i="1" dirty="0">
                <a:latin typeface="Times New Roman" pitchFamily="18" charset="0"/>
              </a:rPr>
              <a:t>unijnych, realizując szereg inwestycji infrastrukturalnych, do których można zaliczyć budowę wodociągów, kanalizacji i dróg gminnych</a:t>
            </a:r>
            <a:r>
              <a:rPr lang="pl-PL" altLang="pl-PL" sz="2800" dirty="0">
                <a:latin typeface="Times New Roman" pitchFamily="18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63709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anorama1kopi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0"/>
            <a:ext cx="46513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834</Words>
  <Application>Microsoft Office PowerPoint</Application>
  <PresentationFormat>Pokaz na ekranie (4:3)</PresentationFormat>
  <Paragraphs>99</Paragraphs>
  <Slides>26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Prezentacja programu PowerPoint</vt:lpstr>
      <vt:lpstr>GMINA MĘCINKA</vt:lpstr>
      <vt:lpstr>Prezentacja programu PowerPoint</vt:lpstr>
      <vt:lpstr>Prezentacja programu PowerPoint</vt:lpstr>
      <vt:lpstr>X Finał Dolnośląskiego Klucza Sukcesu</vt:lpstr>
      <vt:lpstr>Prezentacja programu PowerPoint</vt:lpstr>
      <vt:lpstr>W ocenie były brane pod uwagę :</vt:lpstr>
      <vt:lpstr>Prezentacja programu PowerPoint</vt:lpstr>
      <vt:lpstr>Prezentacja programu PowerPoint</vt:lpstr>
      <vt:lpstr>I MIEJSCE W KRAJU  ZA IMPREZĘ „MUCHOWSKA KOSA”  OSKAR SPORTOWY GMINESS W KATEGORII IMPREZ REKREACYJNYCH</vt:lpstr>
      <vt:lpstr>Prezentacja programu PowerPoint</vt:lpstr>
      <vt:lpstr>Prezentacja programu PowerPoint</vt:lpstr>
      <vt:lpstr>Prezentacja programu PowerPoint</vt:lpstr>
      <vt:lpstr>29 miejsce w kraju  w rankingu samorządów  w kategorii  GMINY WIEJSKIE</vt:lpstr>
      <vt:lpstr>Gmina Męcinka w czterdziestce spośród 1571 gmin wiejskich                w Polsce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Laur gospodarności</vt:lpstr>
      <vt:lpstr>Prezentacja programu PowerPoint</vt:lpstr>
      <vt:lpstr>Prezentacja programu PowerPoint</vt:lpstr>
      <vt:lpstr>28 sierpnia 2014 r.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Arleta Gregulska - Oksińska</dc:creator>
  <cp:lastModifiedBy>Arleta Gregulska - Oksińska</cp:lastModifiedBy>
  <cp:revision>6</cp:revision>
  <dcterms:created xsi:type="dcterms:W3CDTF">2014-10-20T06:52:52Z</dcterms:created>
  <dcterms:modified xsi:type="dcterms:W3CDTF">2014-10-30T06:59:15Z</dcterms:modified>
</cp:coreProperties>
</file>