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47DEF-F225-48B9-9118-C1CA9FC17C1C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D9C5A-952C-4034-89D5-E6958ADF1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9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>BUDOWA PRZYDOMOWYCH BIOLOGICZNYCH OCZYSZCZALNI ŚCIEKÓW - </a:t>
            </a:r>
            <a:br>
              <a:rPr lang="pl-PL" dirty="0" smtClean="0"/>
            </a:br>
            <a:r>
              <a:rPr lang="pl-PL" dirty="0" smtClean="0"/>
              <a:t>W GMINIE MĘCINKA</a:t>
            </a:r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816226" y="47971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/>
              <a:t>Wrzesień 2014 r.</a:t>
            </a:r>
          </a:p>
        </p:txBody>
      </p:sp>
    </p:spTree>
    <p:extLst>
      <p:ext uri="{BB962C8B-B14F-4D97-AF65-F5344CB8AC3E}">
        <p14:creationId xmlns:p14="http://schemas.microsoft.com/office/powerpoint/2010/main" val="14170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9193" y="332656"/>
            <a:ext cx="84685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49263" algn="l"/>
              </a:tabLs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Koszty realizacji sieci kanalizacyjnych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49263" algn="l"/>
              </a:tabLs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 Gminie Męcinka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opracowanie firmy SAFEGE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49263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arleta\Pulpit\fotki do aktualności na www\tabela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56784" cy="54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332656"/>
            <a:ext cx="7797552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 </a:t>
            </a:r>
          </a:p>
          <a:p>
            <a:pPr>
              <a:buNone/>
            </a:pPr>
            <a:r>
              <a:rPr lang="pl-PL" b="1" dirty="0"/>
              <a:t>Koszt budowy kanalizacji w przeliczeniu na 1 </a:t>
            </a:r>
            <a:r>
              <a:rPr lang="pl-PL" b="1" dirty="0" smtClean="0"/>
              <a:t>mieszkańca ( symulacja firmy SAFEGE):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- Myślinów: 15 213 zł/os.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- Stanisławów: 12 163 zł/os.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- Muchów: 11 554 zł/os.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- Pomocne-Kondratów:  11 293 zł/os.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671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	</a:t>
            </a:r>
            <a:r>
              <a:rPr lang="pl-PL" sz="3600" b="1" dirty="0" smtClean="0"/>
              <a:t>Koszty stosowania bezodpływowych zbiorników na nieczystości płynne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94547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4703"/>
            <a:ext cx="8229600" cy="536145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pl-PL" sz="2500" dirty="0">
                <a:latin typeface="Times New Roman" pitchFamily="18" charset="0"/>
              </a:rPr>
              <a:t>Zgodnie z </a:t>
            </a:r>
            <a:r>
              <a:rPr lang="pl-PL" sz="2500" dirty="0" smtClean="0">
                <a:latin typeface="Times New Roman" pitchFamily="18" charset="0"/>
              </a:rPr>
              <a:t>art.5 ust.1 </a:t>
            </a:r>
            <a:r>
              <a:rPr lang="pl-PL" sz="2500" dirty="0" err="1" smtClean="0">
                <a:latin typeface="Times New Roman" pitchFamily="18" charset="0"/>
              </a:rPr>
              <a:t>pkt</a:t>
            </a:r>
            <a:r>
              <a:rPr lang="pl-PL" sz="2500" dirty="0" smtClean="0">
                <a:latin typeface="Times New Roman" pitchFamily="18" charset="0"/>
              </a:rPr>
              <a:t> 2 ustawy </a:t>
            </a:r>
            <a:r>
              <a:rPr lang="pl-PL" sz="2500" dirty="0">
                <a:latin typeface="Times New Roman" pitchFamily="18" charset="0"/>
              </a:rPr>
              <a:t>z dnia 13 września 1996 r. o utrzymaniu czystości i porządku w </a:t>
            </a:r>
            <a:r>
              <a:rPr lang="pl-PL" sz="2500" dirty="0" smtClean="0">
                <a:latin typeface="Times New Roman" pitchFamily="18" charset="0"/>
              </a:rPr>
              <a:t>gminach.(</a:t>
            </a:r>
            <a:r>
              <a:rPr lang="pl-PL" sz="2500" dirty="0" err="1" smtClean="0">
                <a:latin typeface="Times New Roman" pitchFamily="18" charset="0"/>
              </a:rPr>
              <a:t>u.c.p.g</a:t>
            </a:r>
            <a:r>
              <a:rPr lang="pl-PL" sz="2500" dirty="0" smtClean="0">
                <a:latin typeface="Times New Roman" pitchFamily="18" charset="0"/>
              </a:rPr>
              <a:t>)</a:t>
            </a:r>
            <a:endParaRPr lang="pl-PL" sz="2500" dirty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pl-PL" sz="2500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pl-PL" sz="2500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pl-PL" sz="3500" b="1" dirty="0">
                <a:latin typeface="Times New Roman" pitchFamily="18" charset="0"/>
              </a:rPr>
              <a:t>Właściciele nieruchomości zapewniają utrzymanie czystości i porządku przez </a:t>
            </a:r>
            <a:r>
              <a:rPr lang="pl-PL" sz="3500" b="1" dirty="0" smtClean="0">
                <a:latin typeface="Times New Roman" pitchFamily="18" charset="0"/>
              </a:rPr>
              <a:t>wyposażenie nieruchomości w zbiornik bezodpływowy nieczystości ciekłych lub w przydomową oczyszczalnię ścieków bytowych. </a:t>
            </a:r>
            <a:endParaRPr lang="pl-PL" sz="35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5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548680"/>
            <a:ext cx="7725544" cy="5760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Zgodnie z art.6 ust.1 </a:t>
            </a:r>
            <a:r>
              <a:rPr lang="pl-PL" dirty="0" err="1" smtClean="0"/>
              <a:t>u.c.p.g</a:t>
            </a:r>
            <a:r>
              <a:rPr lang="pl-PL" dirty="0" smtClean="0"/>
              <a:t>.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Właściciele nieruchomości, którzy pozbywają się z terenu nieruchomości nieczystości ciekłych zobowiązani są do udokumentowania w formie umowy i  dowodu uiszczenia opłat za opróżnianie zbiornika bezodpływowego od firmy posiadającej stosowne zezwolenia na prowadzenie działalności na terenie gminy          w zakresie opróżniania zbiorników bezodpływowych.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540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80728"/>
            <a:ext cx="7859216" cy="432048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sz="2800" dirty="0">
                <a:latin typeface="Times New Roman" pitchFamily="18" charset="0"/>
              </a:rPr>
              <a:t>  </a:t>
            </a:r>
            <a:r>
              <a:rPr lang="pl-PL" sz="2800" dirty="0" smtClean="0">
                <a:latin typeface="Times New Roman" pitchFamily="18" charset="0"/>
              </a:rPr>
              <a:t>Wymogi </a:t>
            </a:r>
            <a:r>
              <a:rPr lang="pl-PL" sz="2800" dirty="0">
                <a:latin typeface="Times New Roman" pitchFamily="18" charset="0"/>
              </a:rPr>
              <a:t>stawiane obecnie przez odpowiednie akty prawne, a egzekwowane przez różne służby do tego powołane, będą powodowały likwidacje nieszczelnych zbiorników bezodpływowych (szamb), a zalecać będą budowę takich instalacji, które nie spowodują zagrożenia dla środowiska.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800" dirty="0" smtClean="0">
                <a:latin typeface="Times New Roman" pitchFamily="18" charset="0"/>
              </a:rPr>
              <a:t>W </a:t>
            </a:r>
            <a:r>
              <a:rPr lang="pl-PL" sz="2800" dirty="0">
                <a:latin typeface="Times New Roman" pitchFamily="18" charset="0"/>
              </a:rPr>
              <a:t>przypadku korzystania ze szczelnego szamba ilość ścieków powinna być zbliżona do ilości wody zużytej na potrzeby bytowe, którą to ilość łatwo określić na podstawie wskazań </a:t>
            </a:r>
            <a:r>
              <a:rPr lang="pl-PL" sz="2800" dirty="0" smtClean="0">
                <a:latin typeface="Times New Roman" pitchFamily="18" charset="0"/>
              </a:rPr>
              <a:t>wodomierza lub norm</a:t>
            </a:r>
            <a:r>
              <a:rPr lang="pl-PL" sz="2800" dirty="0">
                <a:latin typeface="Times New Roman" pitchFamily="18" charset="0"/>
              </a:rPr>
              <a:t/>
            </a:r>
            <a:br>
              <a:rPr lang="pl-PL" sz="2800" dirty="0">
                <a:latin typeface="Times New Roman" pitchFamily="18" charset="0"/>
              </a:rPr>
            </a:br>
            <a:r>
              <a:rPr lang="pl-PL" sz="2800" dirty="0">
                <a:latin typeface="Times New Roman" pitchFamily="18" charset="0"/>
              </a:rPr>
              <a:t/>
            </a:r>
            <a:br>
              <a:rPr lang="pl-PL" sz="2800" dirty="0">
                <a:latin typeface="Times New Roman" pitchFamily="18" charset="0"/>
              </a:rPr>
            </a:br>
            <a:endParaRPr lang="pl-PL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4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92696"/>
            <a:ext cx="8244408" cy="568893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Times New Roman" pitchFamily="18" charset="0"/>
              </a:rPr>
              <a:t>Wyliczenie</a:t>
            </a:r>
            <a:r>
              <a:rPr lang="pl-PL" sz="2400" dirty="0">
                <a:latin typeface="Times New Roman" pitchFamily="18" charset="0"/>
              </a:rPr>
              <a:t>:  zużycie równe 100 l ścieków na 1 mieszkańca / dobę. Ilość ścieków dla 4 osób wynosi: </a:t>
            </a:r>
            <a:br>
              <a:rPr lang="pl-PL" sz="2400" dirty="0">
                <a:latin typeface="Times New Roman" pitchFamily="18" charset="0"/>
              </a:rPr>
            </a:br>
            <a:r>
              <a:rPr lang="pl-PL" sz="2400" dirty="0">
                <a:latin typeface="Times New Roman" pitchFamily="18" charset="0"/>
              </a:rPr>
              <a:t>4 * 100 = 400 l na </a:t>
            </a:r>
            <a:r>
              <a:rPr lang="pl-PL" sz="2400" dirty="0" smtClean="0">
                <a:latin typeface="Times New Roman" pitchFamily="18" charset="0"/>
              </a:rPr>
              <a:t>dobę</a:t>
            </a:r>
            <a:endParaRPr lang="pl-PL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>
                <a:latin typeface="Times New Roman" pitchFamily="18" charset="0"/>
              </a:rPr>
              <a:t/>
            </a:r>
            <a:br>
              <a:rPr lang="pl-PL" sz="2400" dirty="0">
                <a:latin typeface="Times New Roman" pitchFamily="18" charset="0"/>
              </a:rPr>
            </a:br>
            <a:endParaRPr lang="pl-PL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Times New Roman" pitchFamily="18" charset="0"/>
              </a:rPr>
              <a:t>  </a:t>
            </a:r>
            <a:r>
              <a:rPr lang="pl-PL" sz="2400" dirty="0">
                <a:latin typeface="Times New Roman" pitchFamily="18" charset="0"/>
              </a:rPr>
              <a:t>zużycie wody na cele bytowe w ciągu 1 miesiąca wyniesie:</a:t>
            </a:r>
            <a:br>
              <a:rPr lang="pl-PL" sz="2400" dirty="0">
                <a:latin typeface="Times New Roman" pitchFamily="18" charset="0"/>
              </a:rPr>
            </a:br>
            <a:r>
              <a:rPr lang="pl-PL" sz="2400" dirty="0">
                <a:latin typeface="Times New Roman" pitchFamily="18" charset="0"/>
              </a:rPr>
              <a:t>400 l * 30 d = 12 000 l / miesiąc</a:t>
            </a:r>
            <a:br>
              <a:rPr lang="pl-PL" sz="2400" dirty="0">
                <a:latin typeface="Times New Roman" pitchFamily="18" charset="0"/>
              </a:rPr>
            </a:br>
            <a:r>
              <a:rPr lang="pl-PL" sz="2400" dirty="0">
                <a:latin typeface="Times New Roman" pitchFamily="18" charset="0"/>
              </a:rPr>
              <a:t>Jest to ilość ścieków którą należy wywieźć wozem asenizacyjnym w ciągu 1 miesiąca.</a:t>
            </a:r>
            <a:br>
              <a:rPr lang="pl-PL" sz="2400" dirty="0">
                <a:latin typeface="Times New Roman" pitchFamily="18" charset="0"/>
              </a:rPr>
            </a:br>
            <a:r>
              <a:rPr lang="pl-PL" sz="2400" dirty="0">
                <a:latin typeface="Times New Roman" pitchFamily="18" charset="0"/>
              </a:rPr>
              <a:t/>
            </a:r>
            <a:br>
              <a:rPr lang="pl-PL" sz="2400" dirty="0">
                <a:latin typeface="Times New Roman" pitchFamily="18" charset="0"/>
              </a:rPr>
            </a:br>
            <a:endParaRPr lang="pl-PL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>
                <a:latin typeface="Times New Roman" pitchFamily="18" charset="0"/>
              </a:rPr>
              <a:t>     Wywóz 1m3 to koszt od </a:t>
            </a:r>
            <a:r>
              <a:rPr lang="pl-PL" sz="2400" dirty="0" smtClean="0">
                <a:latin typeface="Times New Roman" pitchFamily="18" charset="0"/>
              </a:rPr>
              <a:t>20 </a:t>
            </a:r>
            <a:r>
              <a:rPr lang="pl-PL" sz="2400" dirty="0">
                <a:latin typeface="Times New Roman" pitchFamily="18" charset="0"/>
              </a:rPr>
              <a:t>- </a:t>
            </a:r>
            <a:r>
              <a:rPr lang="pl-PL" sz="2400" dirty="0" smtClean="0">
                <a:latin typeface="Times New Roman" pitchFamily="18" charset="0"/>
              </a:rPr>
              <a:t>30 </a:t>
            </a:r>
            <a:r>
              <a:rPr lang="pl-PL" sz="2400" dirty="0">
                <a:latin typeface="Times New Roman" pitchFamily="18" charset="0"/>
              </a:rPr>
              <a:t>zł.</a:t>
            </a:r>
            <a:br>
              <a:rPr lang="pl-PL" sz="2400" dirty="0">
                <a:latin typeface="Times New Roman" pitchFamily="18" charset="0"/>
              </a:rPr>
            </a:br>
            <a:endParaRPr lang="pl-PL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sz="24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dirty="0">
                <a:latin typeface="Times New Roman" pitchFamily="18" charset="0"/>
              </a:rPr>
              <a:t>    Łączny koszt wywozu za 1 miesiąc wyniesie od </a:t>
            </a:r>
            <a:r>
              <a:rPr lang="pl-PL" sz="2400" b="1" dirty="0" smtClean="0">
                <a:latin typeface="Times New Roman" pitchFamily="18" charset="0"/>
              </a:rPr>
              <a:t>240 </a:t>
            </a:r>
            <a:r>
              <a:rPr lang="pl-PL" sz="2400" b="1" dirty="0">
                <a:latin typeface="Times New Roman" pitchFamily="18" charset="0"/>
              </a:rPr>
              <a:t>- </a:t>
            </a:r>
            <a:r>
              <a:rPr lang="pl-PL" sz="2400" b="1" dirty="0" smtClean="0">
                <a:latin typeface="Times New Roman" pitchFamily="18" charset="0"/>
              </a:rPr>
              <a:t>360 </a:t>
            </a:r>
            <a:r>
              <a:rPr lang="pl-PL" sz="2400" b="1" dirty="0">
                <a:latin typeface="Times New Roman" pitchFamily="18" charset="0"/>
              </a:rPr>
              <a:t>zł.</a:t>
            </a:r>
            <a:r>
              <a:rPr lang="pl-PL" sz="2400" dirty="0">
                <a:latin typeface="Times New Roman" pitchFamily="18" charset="0"/>
              </a:rPr>
              <a:t/>
            </a:r>
            <a:br>
              <a:rPr lang="pl-PL" sz="2400" dirty="0">
                <a:latin typeface="Times New Roman" pitchFamily="18" charset="0"/>
              </a:rPr>
            </a:br>
            <a:endParaRPr lang="pl-PL" sz="24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dirty="0">
                <a:latin typeface="Times New Roman" pitchFamily="18" charset="0"/>
              </a:rPr>
              <a:t>   </a:t>
            </a:r>
            <a:r>
              <a:rPr lang="pl-PL" sz="2400" b="1" u="sng" dirty="0">
                <a:latin typeface="Times New Roman" pitchFamily="18" charset="0"/>
              </a:rPr>
              <a:t>Koszt rocznego wywozu ścieków ze zbiornika </a:t>
            </a:r>
            <a:endParaRPr lang="pl-PL" sz="2400" b="1" u="sng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u="sng" dirty="0" smtClean="0">
                <a:latin typeface="Times New Roman" pitchFamily="18" charset="0"/>
              </a:rPr>
              <a:t>bezodpływowego </a:t>
            </a:r>
            <a:r>
              <a:rPr lang="pl-PL" sz="2400" b="1" u="sng" dirty="0">
                <a:latin typeface="Times New Roman" pitchFamily="18" charset="0"/>
              </a:rPr>
              <a:t>to kwota od </a:t>
            </a:r>
            <a:r>
              <a:rPr lang="pl-PL" sz="2400" b="1" u="sng" dirty="0" smtClean="0">
                <a:latin typeface="Times New Roman" pitchFamily="18" charset="0"/>
              </a:rPr>
              <a:t>2880 </a:t>
            </a:r>
            <a:r>
              <a:rPr lang="pl-PL" sz="2400" b="1" u="sng" dirty="0">
                <a:latin typeface="Times New Roman" pitchFamily="18" charset="0"/>
              </a:rPr>
              <a:t>- </a:t>
            </a:r>
            <a:r>
              <a:rPr lang="pl-PL" sz="2400" b="1" u="sng" dirty="0" smtClean="0">
                <a:latin typeface="Times New Roman" pitchFamily="18" charset="0"/>
              </a:rPr>
              <a:t>4320 </a:t>
            </a:r>
            <a:r>
              <a:rPr lang="pl-PL" sz="2400" b="1" u="sng" dirty="0">
                <a:latin typeface="Times New Roman" pitchFamily="18" charset="0"/>
              </a:rPr>
              <a:t>zł.</a:t>
            </a:r>
            <a:r>
              <a:rPr lang="pl-PL" sz="2400" dirty="0">
                <a:latin typeface="Times New Roman" pitchFamily="18" charset="0"/>
              </a:rPr>
              <a:t/>
            </a:r>
            <a:br>
              <a:rPr lang="pl-PL" sz="2400" dirty="0">
                <a:latin typeface="Times New Roman" pitchFamily="18" charset="0"/>
              </a:rPr>
            </a:br>
            <a:endParaRPr lang="pl-P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3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095335"/>
              </p:ext>
            </p:extLst>
          </p:nvPr>
        </p:nvGraphicFramePr>
        <p:xfrm>
          <a:off x="467544" y="3212976"/>
          <a:ext cx="8280921" cy="2808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187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Rodzaj odebranych nieczystości ciekłych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Ilość sprzedanej wody z wodociągów gminnych w sołectwach bez kanalizacji sanitarnej [m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Ilość odebranych nieczystości ciekłych [m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Ścieki bytowe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18 468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solidFill>
                            <a:schemeClr val="tx1"/>
                          </a:solidFill>
                          <a:effectLst/>
                        </a:rPr>
                        <a:t>683,7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820451"/>
            <a:ext cx="77048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Informacja o ilości nieczystości ciekłych odebranych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 terenu gminy za 2013 r. w miejscowościach: Muchów, Kondratów, Pomocne, Stanisławów i </a:t>
            </a:r>
            <a:r>
              <a:rPr lang="pl-PL" sz="2000" b="1" dirty="0"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yślinów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6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4400" dirty="0" smtClean="0"/>
              <a:t>ZASADY DOFINANSOWANIA M.IN. BUDOWY </a:t>
            </a:r>
            <a:r>
              <a:rPr lang="pl-PL" sz="4400" b="1" dirty="0" smtClean="0"/>
              <a:t>PBOŚ</a:t>
            </a:r>
          </a:p>
          <a:p>
            <a:pPr>
              <a:buNone/>
            </a:pPr>
            <a:r>
              <a:rPr lang="pl-PL" sz="4400" dirty="0" smtClean="0"/>
              <a:t>	W 2014 WG. </a:t>
            </a:r>
            <a:r>
              <a:rPr lang="pl-PL" sz="4400" b="1" dirty="0" err="1" smtClean="0"/>
              <a:t>WFOŚiGW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393617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31 grudnia 2013 r. Narodowy Fundusz Ochrony Środowiska i Gospodarki Wodnej przerwał nabór nowych wniosków do programu dofinansowania budowy przydomowych biologicznych oczyszczalni ścieków.</a:t>
            </a:r>
          </a:p>
        </p:txBody>
      </p:sp>
    </p:spTree>
    <p:extLst>
      <p:ext uri="{BB962C8B-B14F-4D97-AF65-F5344CB8AC3E}">
        <p14:creationId xmlns:p14="http://schemas.microsoft.com/office/powerpoint/2010/main" val="15775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3600" dirty="0" smtClean="0"/>
              <a:t>UTWORZENIE I WYZNACZENIE GRANIC OBSZARU ALOMERACJI       </a:t>
            </a:r>
          </a:p>
          <a:p>
            <a:pPr algn="ctr">
              <a:buNone/>
            </a:pPr>
            <a:r>
              <a:rPr lang="pl-PL" sz="3600" b="1" dirty="0" smtClean="0"/>
              <a:t>„ JAWOR”  </a:t>
            </a:r>
            <a:r>
              <a:rPr lang="pl-PL" sz="3600" dirty="0" smtClean="0"/>
              <a:t>i  </a:t>
            </a:r>
            <a:r>
              <a:rPr lang="pl-PL" sz="3600" b="1" dirty="0" smtClean="0"/>
              <a:t>„ ZŁOTORYJA”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5280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06 marca 2014 r. Rada Nadzorcza </a:t>
            </a:r>
            <a:r>
              <a:rPr lang="pl-PL" dirty="0" err="1" smtClean="0"/>
              <a:t>WFOŚiGW</a:t>
            </a:r>
            <a:r>
              <a:rPr lang="pl-PL" dirty="0" smtClean="0"/>
              <a:t> we Wrocławiu podjęła decyzję o finansowaniu m.in. tego tupu inwestycji realizowanych przez m.in. </a:t>
            </a:r>
            <a:r>
              <a:rPr lang="pl-PL" dirty="0" err="1" smtClean="0"/>
              <a:t>j.s.t</a:t>
            </a:r>
            <a:r>
              <a:rPr lang="pl-PL" dirty="0" smtClean="0"/>
              <a:t>.</a:t>
            </a:r>
          </a:p>
          <a:p>
            <a:pPr eaLnBrk="1" hangingPunct="1"/>
            <a:r>
              <a:rPr lang="pl-PL" dirty="0" smtClean="0"/>
              <a:t>Mogą one uzyskać dofinansowanie w wysokości 75 % wartości netto inwestycji.</a:t>
            </a:r>
          </a:p>
          <a:p>
            <a:pPr eaLnBrk="1" hangingPunct="1"/>
            <a:r>
              <a:rPr lang="pl-PL" dirty="0" smtClean="0"/>
              <a:t>Dofinansowanie to udzielane jest w formie dotacji 25% i pożyczki 50% .</a:t>
            </a:r>
          </a:p>
        </p:txBody>
      </p:sp>
    </p:spTree>
    <p:extLst>
      <p:ext uri="{BB962C8B-B14F-4D97-AF65-F5344CB8AC3E}">
        <p14:creationId xmlns:p14="http://schemas.microsoft.com/office/powerpoint/2010/main" val="33152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O dofinansowanie mogą ubiegać się m.in. jednostki samorządu terytorialnego w imieniu właściciele nieruchomości położonych na obszarach nieskanalizowanych.</a:t>
            </a:r>
          </a:p>
        </p:txBody>
      </p:sp>
    </p:spTree>
    <p:extLst>
      <p:ext uri="{BB962C8B-B14F-4D97-AF65-F5344CB8AC3E}">
        <p14:creationId xmlns:p14="http://schemas.microsoft.com/office/powerpoint/2010/main" val="21734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49500"/>
            <a:ext cx="7693025" cy="3724275"/>
          </a:xfrm>
        </p:spPr>
        <p:txBody>
          <a:bodyPr/>
          <a:lstStyle/>
          <a:p>
            <a:pPr eaLnBrk="1" hangingPunct="1"/>
            <a:r>
              <a:rPr lang="pl-PL" dirty="0" smtClean="0"/>
              <a:t>W odróżnieniu od zasad dofinansowania </a:t>
            </a:r>
            <a:r>
              <a:rPr lang="pl-PL" dirty="0" err="1" smtClean="0"/>
              <a:t>NFOŚiGW</a:t>
            </a:r>
            <a:r>
              <a:rPr lang="pl-PL" dirty="0" smtClean="0"/>
              <a:t>, obecnie zadanie budowy przydomowych biologicznych oczyszczalni ścieków musi dotyczyć całych jednostek osadniczych. Obejmuje ono również działki niezamieszkałe przeznaczone w </a:t>
            </a:r>
            <a:r>
              <a:rPr lang="pl-PL" dirty="0" err="1" smtClean="0"/>
              <a:t>m.p.z.p</a:t>
            </a:r>
            <a:r>
              <a:rPr lang="pl-PL" dirty="0" smtClean="0"/>
              <a:t> gminy pod zabudowę mieszkaniową. </a:t>
            </a:r>
          </a:p>
        </p:txBody>
      </p:sp>
    </p:spTree>
    <p:extLst>
      <p:ext uri="{BB962C8B-B14F-4D97-AF65-F5344CB8AC3E}">
        <p14:creationId xmlns:p14="http://schemas.microsoft.com/office/powerpoint/2010/main" val="32913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924800" cy="1368152"/>
          </a:xfrm>
        </p:spPr>
        <p:txBody>
          <a:bodyPr/>
          <a:lstStyle/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Wykaz nieruchomości w niektórych sołectwach </a:t>
            </a:r>
            <a:r>
              <a:rPr lang="pl-PL" sz="2000" dirty="0" err="1" smtClean="0"/>
              <a:t>wg</a:t>
            </a:r>
            <a:r>
              <a:rPr lang="pl-PL" sz="2000" dirty="0" smtClean="0"/>
              <a:t>. deklaracji dotyczących odpadów komunalnych i oświadczeń złożonych przez właścicieli nieruchomości ich udziału w kosztach budowy PBOŚ</a:t>
            </a:r>
            <a:endParaRPr lang="pl-PL" sz="2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737656"/>
              </p:ext>
            </p:extLst>
          </p:nvPr>
        </p:nvGraphicFramePr>
        <p:xfrm>
          <a:off x="467544" y="2348877"/>
          <a:ext cx="8208912" cy="3672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420"/>
                <a:gridCol w="1379693"/>
                <a:gridCol w="1379693"/>
                <a:gridCol w="954420"/>
                <a:gridCol w="912871"/>
                <a:gridCol w="704511"/>
                <a:gridCol w="1688260"/>
                <a:gridCol w="114300"/>
                <a:gridCol w="120744"/>
              </a:tblGrid>
              <a:tr h="789445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Wykaz nieuchomości w niektórych sołectwach wg. deklaracji dotyczących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zagospodarowania odpadów komunalnych i oświadczeń złożonych przez właścicieli nieruchomości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ich udziału w kosztach budowy PBOŚ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1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Lp.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Sołectwo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Liczba nieruchomości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Liczba złożonych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oświadczeń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Udział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Liczba zameldowanych osób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na dzień 31 marca 2014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952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do 31.08.2012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do04.04.2014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9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9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Pomocne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390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9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Kondratów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25,37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291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9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Muchów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18,18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176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9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Myślinów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40,38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196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9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Stanisławów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134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9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Razem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287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x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1187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>Symulacja projektowanych  kosztów budowy PBOŚ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229600" cy="3556992"/>
          </a:xfrm>
        </p:spPr>
        <p:txBody>
          <a:bodyPr/>
          <a:lstStyle/>
          <a:p>
            <a:pPr eaLnBrk="1" hangingPunct="1"/>
            <a:r>
              <a:rPr lang="pl-PL" dirty="0" smtClean="0"/>
              <a:t>Koszt budowy oczyszczalni waha się w granicach 12 000  -  15 000 zł (dokumentacja techniczna, roboty budowlane)</a:t>
            </a:r>
          </a:p>
          <a:p>
            <a:pPr eaLnBrk="1" hangingPunct="1"/>
            <a:r>
              <a:rPr lang="pl-PL" dirty="0" smtClean="0"/>
              <a:t>Wkład właścicieli nieruchomości i gminy przedstawiają kolejne slajdy.</a:t>
            </a: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6596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Projektowane koszty budowy </a:t>
            </a:r>
            <a:r>
              <a:rPr lang="pl-PL" dirty="0" smtClean="0"/>
              <a:t>PBOŚ – dofinansowanie z </a:t>
            </a:r>
            <a:r>
              <a:rPr lang="pl-PL" dirty="0" err="1" smtClean="0"/>
              <a:t>WFOŚiGW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747132"/>
              </p:ext>
            </p:extLst>
          </p:nvPr>
        </p:nvGraphicFramePr>
        <p:xfrm>
          <a:off x="611559" y="1772819"/>
          <a:ext cx="8136903" cy="3960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873"/>
                <a:gridCol w="1272122"/>
                <a:gridCol w="1656096"/>
                <a:gridCol w="921536"/>
                <a:gridCol w="641069"/>
                <a:gridCol w="641069"/>
                <a:gridCol w="641069"/>
                <a:gridCol w="641069"/>
              </a:tblGrid>
              <a:tr h="232967"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Nazwa miejscowości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Ilość nieruchomości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Koszt budowy PBOŚ 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Wartość brutto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Pomocne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12300,00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1230000,00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Kondratów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67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12300,00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824100,00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Muchów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33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12300,00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405900,00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Myślinów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52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12300,00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639600,00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Stanisławów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35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12300,00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430500,00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Koszty prac projektowych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185798,14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Razem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287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3715898,14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Montaż </a:t>
                      </a:r>
                      <a:r>
                        <a:rPr lang="pl-PL" sz="1000" u="none" strike="noStrike" dirty="0" smtClean="0">
                          <a:effectLst/>
                        </a:rPr>
                        <a:t>finansowy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5935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Środki WFOŚIGW</a:t>
                      </a:r>
                      <a:br>
                        <a:rPr lang="pl-PL" sz="1000" u="none" strike="noStrike">
                          <a:effectLst/>
                        </a:rPr>
                      </a:br>
                      <a:r>
                        <a:rPr lang="pl-PL" sz="1000" u="none" strike="noStrike">
                          <a:effectLst/>
                        </a:rPr>
                        <a:t>dotacja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25%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928974,53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9711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5935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Środki WFOŚIGW</a:t>
                      </a:r>
                      <a:br>
                        <a:rPr lang="pl-PL" sz="1000" u="none" strike="noStrike">
                          <a:effectLst/>
                        </a:rPr>
                      </a:br>
                      <a:r>
                        <a:rPr lang="pl-PL" sz="1000" u="none" strike="noStrike">
                          <a:effectLst/>
                        </a:rPr>
                        <a:t>pożyczka 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50%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1857949,07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9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Udział mieszkańców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25%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928974,53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3237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zł na nieruchomości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0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4000" dirty="0" smtClean="0"/>
              <a:t>	ZASADY DOFINANSOWANIA BUDOWY </a:t>
            </a:r>
            <a:r>
              <a:rPr lang="pl-PL" sz="4000" b="1" dirty="0" smtClean="0"/>
              <a:t>PBOŚ</a:t>
            </a:r>
            <a:r>
              <a:rPr lang="pl-PL" sz="4000" dirty="0" smtClean="0"/>
              <a:t> - </a:t>
            </a:r>
            <a:br>
              <a:rPr lang="pl-PL" sz="4000" dirty="0" smtClean="0"/>
            </a:br>
            <a:r>
              <a:rPr lang="pl-PL" sz="4000" dirty="0" smtClean="0"/>
              <a:t>WG. </a:t>
            </a:r>
            <a:r>
              <a:rPr lang="pl-PL" sz="4000" b="1" dirty="0" smtClean="0"/>
              <a:t>PROGRAMU ROZWOJU OBSZARÓW WIEJSKICH </a:t>
            </a:r>
            <a:r>
              <a:rPr lang="pl-PL" sz="4000" dirty="0" smtClean="0"/>
              <a:t> W LATACH 2014-2020 R.</a:t>
            </a:r>
          </a:p>
          <a:p>
            <a:pPr>
              <a:buNone/>
            </a:pPr>
            <a:r>
              <a:rPr lang="pl-PL" sz="4000" dirty="0" smtClean="0"/>
              <a:t>	PROJEKT  PROGRAMU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7382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Projektowane koszty budowy PBOŚ – dofinansowanie z PROW 2014 – 2020 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288482"/>
              </p:ext>
            </p:extLst>
          </p:nvPr>
        </p:nvGraphicFramePr>
        <p:xfrm>
          <a:off x="611560" y="1628796"/>
          <a:ext cx="8043540" cy="4392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070"/>
                <a:gridCol w="1209855"/>
                <a:gridCol w="1648593"/>
                <a:gridCol w="917362"/>
                <a:gridCol w="638165"/>
                <a:gridCol w="638165"/>
                <a:gridCol w="638165"/>
                <a:gridCol w="638165"/>
              </a:tblGrid>
              <a:tr h="258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Nazwa miejscowości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Ilość nieruchomości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Koszt budowy </a:t>
                      </a:r>
                      <a:r>
                        <a:rPr lang="pl-PL" sz="1000" u="none" strike="noStrike" dirty="0" smtClean="0">
                          <a:effectLst/>
                        </a:rPr>
                        <a:t>PBOŚ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Wartość brutto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Pomocne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12300,00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1230000,00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Kondratów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67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12300,00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824100,00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Muchów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33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12300,00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405900,00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Myślinów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52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12300,00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639600,00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Stanisławów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35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12300,00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430500,00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Koszty prac projektowych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185794,74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Razem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287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3715894,74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Montaż finasowy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676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PROW 2014-2020 - projekt programu - dotacja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64%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2378172,63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8286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PROW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676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Dofinansowanie z budżetu gminy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20%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743178,95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2589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Gmina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676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Udział właścicieli </a:t>
                      </a:r>
                      <a:br>
                        <a:rPr lang="pl-PL" sz="1000" u="none" strike="noStrike">
                          <a:effectLst/>
                        </a:rPr>
                      </a:br>
                      <a:r>
                        <a:rPr lang="pl-PL" sz="1000" u="none" strike="noStrike">
                          <a:effectLst/>
                        </a:rPr>
                        <a:t>nieruchomości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16%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594543,16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2072</a:t>
                      </a:r>
                      <a:endParaRPr lang="pl-P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zł na nieruchomość</a:t>
                      </a:r>
                      <a:endParaRPr lang="pl-P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0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Stopień wykorzystania przez mieszkańców wykonanych zbiorczych sieci wodociągowych w niektórych sołectwach (materiały własne Urzędu Gminy Męcinka).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8054280" cy="315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856"/>
                <a:gridCol w="1610856"/>
                <a:gridCol w="1610856"/>
                <a:gridCol w="1610856"/>
                <a:gridCol w="1610856"/>
              </a:tblGrid>
              <a:tr h="104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Miejscowość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Liczba nieruchomości wg deklaracji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Liczba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nieruchomości</a:t>
                      </a:r>
                      <a:r>
                        <a:rPr lang="pl-PL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korzystających </a:t>
                      </a: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z wodociągu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pl-PL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wykorzytsania</a:t>
                      </a: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704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Pomocne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 78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  78,0</a:t>
                      </a:r>
                    </a:p>
                  </a:txBody>
                  <a:tcPr marL="44450" marR="44450" marT="0" marB="0"/>
                </a:tc>
              </a:tr>
              <a:tr h="704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Kondratów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 67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 51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  76,1</a:t>
                      </a:r>
                    </a:p>
                  </a:txBody>
                  <a:tcPr marL="44450" marR="44450" marT="0" marB="0"/>
                </a:tc>
              </a:tr>
              <a:tr h="704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Sichów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 48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  <a:cs typeface="Times New Roman"/>
                        </a:rPr>
                        <a:t>  46,6</a:t>
                      </a: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1140296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600" dirty="0" smtClean="0"/>
              <a:t>Przewidywany roczny koszt eksploatacji PBOŚ </a:t>
            </a:r>
            <a:r>
              <a:rPr lang="pl-PL" sz="2600" dirty="0" err="1" smtClean="0"/>
              <a:t>wg</a:t>
            </a:r>
            <a:r>
              <a:rPr lang="pl-PL" sz="2600" dirty="0" smtClean="0"/>
              <a:t>. Opracowania firmy </a:t>
            </a:r>
            <a:r>
              <a:rPr lang="pl-PL" sz="2600" dirty="0" err="1" smtClean="0"/>
              <a:t>Centroplast</a:t>
            </a:r>
            <a:r>
              <a:rPr lang="pl-PL" sz="2600" dirty="0" smtClean="0"/>
              <a:t> z Bełchatowa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pl-PL" dirty="0" smtClean="0"/>
              <a:t>Koszt zużytej energii elektrycznej – 120 zł</a:t>
            </a:r>
          </a:p>
          <a:p>
            <a:r>
              <a:rPr lang="pl-PL" dirty="0" smtClean="0"/>
              <a:t>Koszt wywozu osadu – 100 zł</a:t>
            </a:r>
          </a:p>
          <a:p>
            <a:r>
              <a:rPr lang="pl-PL" dirty="0" smtClean="0"/>
              <a:t>Razem koszt eksploatacji PBOŚ – </a:t>
            </a:r>
          </a:p>
          <a:p>
            <a:pPr>
              <a:buNone/>
            </a:pPr>
            <a:r>
              <a:rPr lang="pl-PL" b="1" dirty="0" smtClean="0"/>
              <a:t>	220 zł/ rok/ nieruchomość</a:t>
            </a:r>
          </a:p>
        </p:txBody>
      </p:sp>
    </p:spTree>
    <p:extLst>
      <p:ext uri="{BB962C8B-B14F-4D97-AF65-F5344CB8AC3E}">
        <p14:creationId xmlns:p14="http://schemas.microsoft.com/office/powerpoint/2010/main" val="213683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Wyznaczenie granic i obszaru aglomeracji „Jawor” i „Złotoryja”.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Ustawa z dnia 18 lipca 2001r. - Prawo wodne (</a:t>
            </a:r>
            <a:r>
              <a:rPr lang="pl-PL" dirty="0" err="1" smtClean="0"/>
              <a:t>Dz.U</a:t>
            </a:r>
            <a:r>
              <a:rPr lang="pl-PL" dirty="0" smtClean="0"/>
              <a:t>. Nr 115, poz. 1229 z </a:t>
            </a:r>
            <a:r>
              <a:rPr lang="pl-PL" dirty="0" err="1" smtClean="0"/>
              <a:t>późn</a:t>
            </a:r>
            <a:r>
              <a:rPr lang="pl-PL" dirty="0" smtClean="0"/>
              <a:t>. zm.) w art. 43 ust. 3 i art. 208 ust. 2 zobowiązała Ministra Środowiska do sporządzenia i </a:t>
            </a:r>
          </a:p>
          <a:p>
            <a:pPr>
              <a:buNone/>
            </a:pPr>
            <a:r>
              <a:rPr lang="pl-PL" dirty="0" smtClean="0"/>
              <a:t>    przedłożenia Radzie Ministrów „Krajowego programu oczyszczania ścieków komunalnych” do zatwierdzenia do końca 2003r.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685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Roczna opłata za ścieki odprowadzane do gminnej sieci kanalizacji sanitarnej ( wg obowiązujących taryf z 30.04.2013r. )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845024"/>
          </a:xfrm>
        </p:spPr>
        <p:txBody>
          <a:bodyPr/>
          <a:lstStyle/>
          <a:p>
            <a:r>
              <a:rPr lang="pl-PL" dirty="0" smtClean="0"/>
              <a:t>Zgodnie z normami 1 osoba powinna zużyć miesięcznie 3 m3 wody.</a:t>
            </a:r>
          </a:p>
          <a:p>
            <a:r>
              <a:rPr lang="pl-PL" dirty="0" smtClean="0"/>
              <a:t>4 osobowa rodzina zużyje 12 m3 w ciągu miesiąca\</a:t>
            </a:r>
          </a:p>
          <a:p>
            <a:r>
              <a:rPr lang="pl-PL" b="1" dirty="0" smtClean="0"/>
              <a:t>12 m3 x 5,71 zł/m3 x 12 m-</a:t>
            </a:r>
            <a:r>
              <a:rPr lang="pl-PL" b="1" dirty="0" err="1" smtClean="0"/>
              <a:t>cy</a:t>
            </a:r>
            <a:r>
              <a:rPr lang="pl-PL" b="1" dirty="0" smtClean="0"/>
              <a:t> = </a:t>
            </a:r>
          </a:p>
          <a:p>
            <a:pPr>
              <a:buNone/>
            </a:pPr>
            <a:r>
              <a:rPr lang="pl-PL" b="1" dirty="0" smtClean="0"/>
              <a:t>    822,24 zł/rok/nieruchomość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122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pl-PL" sz="2500" dirty="0" smtClean="0"/>
              <a:t>Pomoc gminy</a:t>
            </a:r>
            <a:endParaRPr lang="pl-PL" sz="2500" dirty="0"/>
          </a:p>
        </p:txBody>
      </p:sp>
      <p:pic>
        <p:nvPicPr>
          <p:cNvPr id="1026" name="Picture 2" descr="S:\SURZAD GMIN14100909580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7565"/>
            <a:ext cx="417526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URZAD GMIN14100909580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7565"/>
            <a:ext cx="4171822" cy="58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SURZAD GMIN14100909580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39"/>
            <a:ext cx="4593168" cy="64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38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SURZAD GMIN14100909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536504" cy="64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4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Wyznaczenie granic i obszaru aglomeracji „Jawor” i „Złotoryja”.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152"/>
          </a:xfrm>
        </p:spPr>
        <p:txBody>
          <a:bodyPr/>
          <a:lstStyle/>
          <a:p>
            <a:r>
              <a:rPr lang="pl-PL" sz="1800" dirty="0" smtClean="0"/>
              <a:t>Zgodnie z zapisami art. 43 ust. 3 ustawy z dnia 18 lipca 2001r. - Prawo wodne, „Krajowy programu oczyszczania ścieków komunalnych” ma określić wykazy: </a:t>
            </a:r>
          </a:p>
          <a:p>
            <a:r>
              <a:rPr lang="pl-PL" sz="1800" dirty="0" smtClean="0"/>
              <a:t>aglomeracji, które powinny być wyposażone - w terminach ustalonych w art. 208  w systemy kanalizacji zbiorczej i oczyszczalnie ścieków oraz wielkość ładunków zanieczyszczeń </a:t>
            </a:r>
            <a:r>
              <a:rPr lang="pl-PL" sz="1800" dirty="0" err="1" smtClean="0"/>
              <a:t>biodegradowalnych</a:t>
            </a:r>
            <a:r>
              <a:rPr lang="pl-PL" sz="1800" dirty="0" smtClean="0"/>
              <a:t> z tych aglomeracji koniecznych do usunięcia, </a:t>
            </a:r>
          </a:p>
          <a:p>
            <a:r>
              <a:rPr lang="pl-PL" sz="1800" dirty="0" smtClean="0"/>
              <a:t>przedsięwzięć w zakresie budowy i modernizacji zbiorczych sieci kanalizacyjnych oraz oczyszczalni ścieków komunalnych oraz terminy ich realizacji. </a:t>
            </a:r>
          </a:p>
          <a:p>
            <a:r>
              <a:rPr lang="pl-PL" sz="1800" dirty="0" smtClean="0"/>
              <a:t>Aglomeracja oznacza teren, na którym zaludnienie lub działalność gospodarcza są wystarczająco skoncentrowane, aby ścieki były zbierane i przekazywane do oczyszczalni ścieków komunalnych. </a:t>
            </a:r>
          </a:p>
          <a:p>
            <a:endParaRPr lang="pl-PL" sz="1800" dirty="0" smtClean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512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Wyznaczenie granic i obszaru aglomeracji „Jawor” i „Złotoryja”.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oparciu o powyższe przepisy Wojewoda Dolnośląski wydał rozporządzenia na bazie których powstały aglomeracje: </a:t>
            </a:r>
          </a:p>
          <a:p>
            <a:pPr>
              <a:buNone/>
            </a:pPr>
            <a:r>
              <a:rPr lang="pl-PL" dirty="0" smtClean="0"/>
              <a:t>	w 2005 – ZŁOTORYJA</a:t>
            </a:r>
          </a:p>
          <a:p>
            <a:pPr>
              <a:buNone/>
            </a:pPr>
            <a:r>
              <a:rPr lang="pl-PL" dirty="0" smtClean="0"/>
              <a:t>	w 2006 - JAWOR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92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924800" cy="1140296"/>
          </a:xfrm>
        </p:spPr>
        <p:txBody>
          <a:bodyPr/>
          <a:lstStyle/>
          <a:p>
            <a:r>
              <a:rPr lang="pl-PL" sz="2800" dirty="0" smtClean="0"/>
              <a:t>Wyznaczenie granic i obszaru aglomeracji „Jawor” i „Złotoryja”.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152"/>
          </a:xfrm>
        </p:spPr>
        <p:txBody>
          <a:bodyPr/>
          <a:lstStyle/>
          <a:p>
            <a:r>
              <a:rPr lang="pl-PL" sz="2000" dirty="0" smtClean="0"/>
              <a:t>W dniu 1 lipca 2010 r. Minister Środowiska wydał rozporządzenie w sprawie sposobu wyznaczania obszaru i granic aglomeracji, nowelizujące zasady wyznaczania aglomeracji aby realizacja kanalizacji sanitarnej była uzasadniona technicznie i finansowo. Wskaźnik długości sieci, obliczany jako stosunek przewidywanej do obsługi, przez budowany system kanalizacji zbiorczej, liczby mieszkańców aglomeracji i niezbędnej do realizacji długości sieci kanalizacyjnej nie może być mniejszy niż </a:t>
            </a:r>
            <a:r>
              <a:rPr lang="pl-PL" sz="2000" b="1" dirty="0" smtClean="0"/>
              <a:t>120 mieszkańców na 1 km sieci</a:t>
            </a:r>
            <a:r>
              <a:rPr lang="pl-PL" sz="2000" dirty="0" smtClean="0"/>
              <a:t>, </a:t>
            </a:r>
          </a:p>
          <a:p>
            <a:r>
              <a:rPr lang="pl-PL" sz="2000" dirty="0" smtClean="0"/>
              <a:t>jeżeli budowa jest realizowana na obszarach chronionych (m.in. parki krajobrazowe, obszary Natura 2000) </a:t>
            </a:r>
            <a:r>
              <a:rPr lang="pl-PL" sz="2000" b="1" dirty="0" smtClean="0"/>
              <a:t>90 mieszkańców na 1 km sieci.</a:t>
            </a:r>
            <a:endParaRPr lang="pl-PL" sz="2000" dirty="0" smtClean="0"/>
          </a:p>
          <a:p>
            <a:endParaRPr lang="pl-PL" sz="1800" dirty="0" smtClean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5995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Wyznaczenie granic i obszaru aglomeracji „Jawor” i „Złotoryja”.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</a:t>
            </a:r>
            <a:r>
              <a:rPr lang="pl-PL" sz="3200" dirty="0" smtClean="0"/>
              <a:t>Rzeczywiste wielkości wskaźników</a:t>
            </a:r>
          </a:p>
          <a:p>
            <a:endParaRPr lang="pl-PL" sz="2000" dirty="0" smtClean="0"/>
          </a:p>
          <a:p>
            <a:r>
              <a:rPr lang="pl-PL" sz="2000" dirty="0" smtClean="0"/>
              <a:t>W Myślinowie wskaźnik ten wynosi </a:t>
            </a:r>
            <a:r>
              <a:rPr lang="pl-PL" sz="2000" b="1" dirty="0" smtClean="0"/>
              <a:t>27 mieszkańców na 1 km sieci</a:t>
            </a:r>
            <a:r>
              <a:rPr lang="pl-PL" sz="2000" dirty="0" smtClean="0"/>
              <a:t>, </a:t>
            </a:r>
          </a:p>
          <a:p>
            <a:r>
              <a:rPr lang="pl-PL" sz="2000" dirty="0" smtClean="0"/>
              <a:t>W Stanisławowie, Kondratowie, Pomocnem i Muchowie wskaźnik ten  wynosi  </a:t>
            </a:r>
            <a:r>
              <a:rPr lang="pl-PL" sz="2000" b="1" dirty="0" smtClean="0"/>
              <a:t>29 mieszkańców na 1 km sieci</a:t>
            </a:r>
            <a:r>
              <a:rPr lang="pl-PL" sz="2000" dirty="0" smtClean="0"/>
              <a:t>.</a:t>
            </a:r>
          </a:p>
          <a:p>
            <a:pPr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597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506760"/>
          </a:xfrm>
        </p:spPr>
        <p:txBody>
          <a:bodyPr>
            <a:normAutofit fontScale="90000"/>
          </a:bodyPr>
          <a:lstStyle/>
          <a:p>
            <a:r>
              <a:rPr lang="pl-PL" sz="2000" dirty="0" smtClean="0"/>
              <a:t>Mapa </a:t>
            </a:r>
            <a:r>
              <a:rPr lang="pl-PL" sz="2000" dirty="0" err="1" smtClean="0"/>
              <a:t>wg</a:t>
            </a:r>
            <a:r>
              <a:rPr lang="pl-PL" sz="2000" dirty="0" smtClean="0"/>
              <a:t>. Opracowania firmy </a:t>
            </a:r>
            <a:r>
              <a:rPr lang="pl-PL" sz="2000" dirty="0" err="1" smtClean="0"/>
              <a:t>Safege</a:t>
            </a:r>
            <a:r>
              <a:rPr lang="pl-PL" sz="2000" dirty="0" smtClean="0"/>
              <a:t> z 2006 r. 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2050" name="Picture 2" descr="C:\Documents and Settings\arleta\Pulpit\fotki do aktualności na www\mapa jar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4060" y="-422758"/>
            <a:ext cx="5664814" cy="85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2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3600" dirty="0" smtClean="0"/>
              <a:t>	</a:t>
            </a:r>
            <a:r>
              <a:rPr lang="pl-PL" sz="3600" b="1" dirty="0" smtClean="0"/>
              <a:t>Projektowane koszty budowy kanalizacji sieciowych w ramach aglomeracji w miejscowościach:</a:t>
            </a:r>
          </a:p>
          <a:p>
            <a:pPr>
              <a:buNone/>
            </a:pPr>
            <a:r>
              <a:rPr lang="pl-PL" sz="3600" b="1" dirty="0" smtClean="0"/>
              <a:t>	Myślinów, Muchów, Pomocne, Kondratów i Stanisławów </a:t>
            </a:r>
            <a:r>
              <a:rPr lang="pl-PL" sz="3600" b="1" dirty="0" err="1" smtClean="0"/>
              <a:t>wg</a:t>
            </a:r>
            <a:r>
              <a:rPr lang="pl-PL" sz="3600" b="1" dirty="0" smtClean="0"/>
              <a:t>. Firmy </a:t>
            </a:r>
            <a:r>
              <a:rPr lang="pl-PL" sz="3600" b="1" dirty="0" err="1" smtClean="0"/>
              <a:t>Safege</a:t>
            </a:r>
            <a:r>
              <a:rPr lang="pl-PL" sz="3600" b="1" dirty="0" smtClean="0"/>
              <a:t> z 2006 r.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144950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1143</Words>
  <Application>Microsoft Office PowerPoint</Application>
  <PresentationFormat>Pokaz na ekranie (4:3)</PresentationFormat>
  <Paragraphs>300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BUDOWA PRZYDOMOWYCH BIOLOGICZNYCH OCZYSZCZALNI ŚCIEKÓW -  W GMINIE MĘCINKA</vt:lpstr>
      <vt:lpstr>Prezentacja programu PowerPoint</vt:lpstr>
      <vt:lpstr>Wyznaczenie granic i obszaru aglomeracji „Jawor” i „Złotoryja”.</vt:lpstr>
      <vt:lpstr>Wyznaczenie granic i obszaru aglomeracji „Jawor” i „Złotoryja”.</vt:lpstr>
      <vt:lpstr>Wyznaczenie granic i obszaru aglomeracji „Jawor” i „Złotoryja”.</vt:lpstr>
      <vt:lpstr>Wyznaczenie granic i obszaru aglomeracji „Jawor” i „Złotoryja”.</vt:lpstr>
      <vt:lpstr>Wyznaczenie granic i obszaru aglomeracji „Jawor” i „Złotoryja”.</vt:lpstr>
      <vt:lpstr>Mapa wg. Opracowania firmy Safege z 2006 r.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Wykaz nieruchomości w niektórych sołectwach wg. deklaracji dotyczących odpadów komunalnych i oświadczeń złożonych przez właścicieli nieruchomości ich udziału w kosztach budowy PBOŚ</vt:lpstr>
      <vt:lpstr>Symulacja projektowanych  kosztów budowy PBOŚ</vt:lpstr>
      <vt:lpstr>Projektowane koszty budowy PBOŚ – dofinansowanie z WFOŚiGW</vt:lpstr>
      <vt:lpstr>Prezentacja programu PowerPoint</vt:lpstr>
      <vt:lpstr>Projektowane koszty budowy PBOŚ – dofinansowanie z PROW 2014 – 2020 </vt:lpstr>
      <vt:lpstr>Stopień wykorzystania przez mieszkańców wykonanych zbiorczych sieci wodociągowych w niektórych sołectwach (materiały własne Urzędu Gminy Męcinka).</vt:lpstr>
      <vt:lpstr> Przewidywany roczny koszt eksploatacji PBOŚ wg. Opracowania firmy Centroplast z Bełchatowa</vt:lpstr>
      <vt:lpstr>Roczna opłata za ścieki odprowadzane do gminnej sieci kanalizacji sanitarnej ( wg obowiązujących taryf z 30.04.2013r. )</vt:lpstr>
      <vt:lpstr>Pomoc gminy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Arleta Gregulska - Oksińska</dc:creator>
  <cp:lastModifiedBy>Arleta Gregulska - Oksińska</cp:lastModifiedBy>
  <cp:revision>75</cp:revision>
  <dcterms:created xsi:type="dcterms:W3CDTF">2014-08-20T10:13:49Z</dcterms:created>
  <dcterms:modified xsi:type="dcterms:W3CDTF">2014-10-09T07:56:09Z</dcterms:modified>
</cp:coreProperties>
</file>